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38"/>
  </p:notesMasterIdLst>
  <p:handoutMasterIdLst>
    <p:handoutMasterId r:id="rId39"/>
  </p:handoutMasterIdLst>
  <p:sldIdLst>
    <p:sldId id="364" r:id="rId5"/>
    <p:sldId id="589" r:id="rId6"/>
    <p:sldId id="590" r:id="rId7"/>
    <p:sldId id="506" r:id="rId8"/>
    <p:sldId id="570" r:id="rId9"/>
    <p:sldId id="571" r:id="rId10"/>
    <p:sldId id="572" r:id="rId11"/>
    <p:sldId id="573" r:id="rId12"/>
    <p:sldId id="574" r:id="rId13"/>
    <p:sldId id="575" r:id="rId14"/>
    <p:sldId id="592" r:id="rId15"/>
    <p:sldId id="577" r:id="rId16"/>
    <p:sldId id="546" r:id="rId17"/>
    <p:sldId id="558" r:id="rId18"/>
    <p:sldId id="559" r:id="rId19"/>
    <p:sldId id="560" r:id="rId20"/>
    <p:sldId id="561" r:id="rId21"/>
    <p:sldId id="562" r:id="rId22"/>
    <p:sldId id="581" r:id="rId23"/>
    <p:sldId id="493" r:id="rId24"/>
    <p:sldId id="494" r:id="rId25"/>
    <p:sldId id="541" r:id="rId26"/>
    <p:sldId id="496" r:id="rId27"/>
    <p:sldId id="497" r:id="rId28"/>
    <p:sldId id="498" r:id="rId29"/>
    <p:sldId id="499" r:id="rId30"/>
    <p:sldId id="500" r:id="rId31"/>
    <p:sldId id="502" r:id="rId32"/>
    <p:sldId id="585" r:id="rId33"/>
    <p:sldId id="584" r:id="rId34"/>
    <p:sldId id="591" r:id="rId35"/>
    <p:sldId id="587" r:id="rId36"/>
    <p:sldId id="5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 Jared" initials="RJ" lastIdx="4" clrIdx="0">
    <p:extLst>
      <p:ext uri="{19B8F6BF-5375-455C-9EA6-DF929625EA0E}">
        <p15:presenceInfo xmlns:p15="http://schemas.microsoft.com/office/powerpoint/2012/main" userId="S-1-5-21-530382873-534002363-142223018-57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97AA"/>
    <a:srgbClr val="E7474B"/>
    <a:srgbClr val="63C5D4"/>
    <a:srgbClr val="00A9C1"/>
    <a:srgbClr val="008EA9"/>
    <a:srgbClr val="A5D9C5"/>
    <a:srgbClr val="76C8AC"/>
    <a:srgbClr val="39BA95"/>
    <a:srgbClr val="F7D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96437" autoAdjust="0"/>
  </p:normalViewPr>
  <p:slideViewPr>
    <p:cSldViewPr snapToGrid="0" snapToObjects="1">
      <p:cViewPr varScale="1">
        <p:scale>
          <a:sx n="73" d="100"/>
          <a:sy n="73" d="100"/>
        </p:scale>
        <p:origin x="92" y="19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7E1B1-B8BC-4484-8CC9-ECD53FFB64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D8A81282-E629-4485-81EC-FAB3F6D9ECA0}">
      <dgm:prSet phldrT="[Text]" custT="1"/>
      <dgm:spPr>
        <a:solidFill>
          <a:schemeClr val="bg1">
            <a:lumMod val="10000"/>
            <a:lumOff val="90000"/>
          </a:schemeClr>
        </a:solidFill>
        <a:ln>
          <a:solidFill>
            <a:srgbClr val="1B3D6F"/>
          </a:solidFill>
        </a:ln>
      </dgm:spPr>
      <dgm:t>
        <a:bodyPr/>
        <a:lstStyle/>
        <a:p>
          <a:r>
            <a:rPr lang="en-US" sz="2400" b="1" dirty="0">
              <a:solidFill>
                <a:schemeClr val="accent1"/>
              </a:solidFill>
            </a:rPr>
            <a:t>Energy-Related </a:t>
          </a:r>
          <a:endParaRPr lang="es-MX" sz="2400" b="1" dirty="0">
            <a:solidFill>
              <a:schemeClr val="accent1"/>
            </a:solidFill>
          </a:endParaRPr>
        </a:p>
      </dgm:t>
    </dgm:pt>
    <dgm:pt modelId="{24354803-A4AD-49CD-8707-65697B0E57AE}" type="parTrans" cxnId="{18D55F2E-ABEA-4FF2-B2BD-EF83292E04BF}">
      <dgm:prSet/>
      <dgm:spPr/>
      <dgm:t>
        <a:bodyPr/>
        <a:lstStyle/>
        <a:p>
          <a:endParaRPr lang="es-MX">
            <a:solidFill>
              <a:schemeClr val="accent1"/>
            </a:solidFill>
          </a:endParaRPr>
        </a:p>
      </dgm:t>
    </dgm:pt>
    <dgm:pt modelId="{E7EE4840-4F60-46DE-92E9-9B24688655E4}" type="sibTrans" cxnId="{18D55F2E-ABEA-4FF2-B2BD-EF83292E04BF}">
      <dgm:prSet/>
      <dgm:spPr/>
      <dgm:t>
        <a:bodyPr/>
        <a:lstStyle/>
        <a:p>
          <a:endParaRPr lang="es-MX">
            <a:solidFill>
              <a:schemeClr val="accent1"/>
            </a:solidFill>
          </a:endParaRPr>
        </a:p>
      </dgm:t>
    </dgm:pt>
    <dgm:pt modelId="{BC0AA72A-4A4C-4185-89EE-9AFC6C73FB3F}">
      <dgm:prSet phldrT="[Text]"/>
      <dgm:spPr>
        <a:solidFill>
          <a:srgbClr val="1B3D6F">
            <a:alpha val="89804"/>
          </a:srgbClr>
        </a:solidFill>
      </dgm:spPr>
      <dgm:t>
        <a:bodyPr/>
        <a:lstStyle/>
        <a:p>
          <a:r>
            <a:rPr lang="en-US" b="1" dirty="0">
              <a:solidFill>
                <a:schemeClr val="bg1"/>
              </a:solidFill>
            </a:rPr>
            <a:t>Vary with kWh of energy generated</a:t>
          </a:r>
          <a:endParaRPr lang="es-MX" b="1" dirty="0">
            <a:solidFill>
              <a:schemeClr val="bg1"/>
            </a:solidFill>
          </a:endParaRPr>
        </a:p>
      </dgm:t>
    </dgm:pt>
    <dgm:pt modelId="{56BD20F9-6FA4-4935-BE6E-6DF79028C7F3}" type="parTrans" cxnId="{BC8C5922-8746-4BA7-B897-E7A42F9EDA8F}">
      <dgm:prSet/>
      <dgm:spPr/>
      <dgm:t>
        <a:bodyPr/>
        <a:lstStyle/>
        <a:p>
          <a:endParaRPr lang="es-MX">
            <a:solidFill>
              <a:schemeClr val="accent1"/>
            </a:solidFill>
          </a:endParaRPr>
        </a:p>
      </dgm:t>
    </dgm:pt>
    <dgm:pt modelId="{A94177C2-26A5-42A0-8ABC-A7C969E61C67}" type="sibTrans" cxnId="{BC8C5922-8746-4BA7-B897-E7A42F9EDA8F}">
      <dgm:prSet/>
      <dgm:spPr/>
      <dgm:t>
        <a:bodyPr/>
        <a:lstStyle/>
        <a:p>
          <a:endParaRPr lang="es-MX">
            <a:solidFill>
              <a:schemeClr val="accent1"/>
            </a:solidFill>
          </a:endParaRPr>
        </a:p>
      </dgm:t>
    </dgm:pt>
    <dgm:pt modelId="{D9BE3172-0C7D-44BA-9CAD-417EE1EA45FC}">
      <dgm:prSet phldrT="[Text]" custT="1"/>
      <dgm:spPr>
        <a:solidFill>
          <a:schemeClr val="bg1">
            <a:lumMod val="10000"/>
            <a:lumOff val="90000"/>
          </a:schemeClr>
        </a:solidFill>
      </dgm:spPr>
      <dgm:t>
        <a:bodyPr/>
        <a:lstStyle/>
        <a:p>
          <a:r>
            <a:rPr lang="en-US" sz="2400" b="1" dirty="0">
              <a:solidFill>
                <a:schemeClr val="accent1"/>
              </a:solidFill>
            </a:rPr>
            <a:t>Demand-Related </a:t>
          </a:r>
          <a:endParaRPr lang="es-MX" sz="2400" b="1" dirty="0">
            <a:solidFill>
              <a:schemeClr val="accent1"/>
            </a:solidFill>
          </a:endParaRPr>
        </a:p>
      </dgm:t>
    </dgm:pt>
    <dgm:pt modelId="{E860A56F-7F7C-4BEE-B39F-C766633D18FC}" type="parTrans" cxnId="{AFCA4281-D5F7-4887-9341-F3A81378F2C5}">
      <dgm:prSet/>
      <dgm:spPr/>
      <dgm:t>
        <a:bodyPr/>
        <a:lstStyle/>
        <a:p>
          <a:endParaRPr lang="es-MX">
            <a:solidFill>
              <a:schemeClr val="accent1"/>
            </a:solidFill>
          </a:endParaRPr>
        </a:p>
      </dgm:t>
    </dgm:pt>
    <dgm:pt modelId="{0B7F2C9F-54D9-4702-BFEF-0DE93DAEB743}" type="sibTrans" cxnId="{AFCA4281-D5F7-4887-9341-F3A81378F2C5}">
      <dgm:prSet/>
      <dgm:spPr/>
      <dgm:t>
        <a:bodyPr/>
        <a:lstStyle/>
        <a:p>
          <a:endParaRPr lang="es-MX">
            <a:solidFill>
              <a:schemeClr val="accent1"/>
            </a:solidFill>
          </a:endParaRPr>
        </a:p>
      </dgm:t>
    </dgm:pt>
    <dgm:pt modelId="{F810C761-5024-472D-A9DC-AE8391148919}">
      <dgm:prSet phldrT="[Text]"/>
      <dgm:spPr>
        <a:solidFill>
          <a:schemeClr val="bg1">
            <a:lumMod val="65000"/>
            <a:alpha val="89804"/>
          </a:schemeClr>
        </a:solidFill>
      </dgm:spPr>
      <dgm:t>
        <a:bodyPr/>
        <a:lstStyle/>
        <a:p>
          <a:r>
            <a:rPr lang="en-US" b="1" dirty="0">
              <a:solidFill>
                <a:schemeClr val="bg1"/>
              </a:solidFill>
            </a:rPr>
            <a:t>Vary with the kW of instantaneous demand, peak capacity</a:t>
          </a:r>
          <a:endParaRPr lang="es-MX" b="1" dirty="0">
            <a:solidFill>
              <a:schemeClr val="bg1"/>
            </a:solidFill>
          </a:endParaRPr>
        </a:p>
      </dgm:t>
    </dgm:pt>
    <dgm:pt modelId="{FC6B6335-FC1E-4BFC-A990-CEEE838AF125}" type="parTrans" cxnId="{7BE4AC4E-D405-47EF-9AF3-5F3B811B937D}">
      <dgm:prSet/>
      <dgm:spPr/>
      <dgm:t>
        <a:bodyPr/>
        <a:lstStyle/>
        <a:p>
          <a:endParaRPr lang="es-MX">
            <a:solidFill>
              <a:schemeClr val="accent1"/>
            </a:solidFill>
          </a:endParaRPr>
        </a:p>
      </dgm:t>
    </dgm:pt>
    <dgm:pt modelId="{4F34C260-6525-4701-B06D-C726FCD58509}" type="sibTrans" cxnId="{7BE4AC4E-D405-47EF-9AF3-5F3B811B937D}">
      <dgm:prSet/>
      <dgm:spPr/>
      <dgm:t>
        <a:bodyPr/>
        <a:lstStyle/>
        <a:p>
          <a:endParaRPr lang="es-MX">
            <a:solidFill>
              <a:schemeClr val="accent1"/>
            </a:solidFill>
          </a:endParaRPr>
        </a:p>
      </dgm:t>
    </dgm:pt>
    <dgm:pt modelId="{23C1A60F-1078-4894-8C01-55627BC1330B}">
      <dgm:prSet phldrT="[Text]" custT="1"/>
      <dgm:spPr>
        <a:solidFill>
          <a:schemeClr val="bg1">
            <a:lumMod val="10000"/>
            <a:lumOff val="90000"/>
          </a:schemeClr>
        </a:solidFill>
      </dgm:spPr>
      <dgm:t>
        <a:bodyPr/>
        <a:lstStyle/>
        <a:p>
          <a:r>
            <a:rPr lang="en-US" sz="2400" b="1" dirty="0">
              <a:solidFill>
                <a:schemeClr val="accent1"/>
              </a:solidFill>
            </a:rPr>
            <a:t>Customer-Related </a:t>
          </a:r>
          <a:endParaRPr lang="es-MX" sz="2400" b="1" dirty="0">
            <a:solidFill>
              <a:schemeClr val="accent1"/>
            </a:solidFill>
          </a:endParaRPr>
        </a:p>
      </dgm:t>
    </dgm:pt>
    <dgm:pt modelId="{674CE91F-B033-43B1-8312-D310C0901C13}" type="parTrans" cxnId="{E4C478C9-C931-45C5-9D2E-B9BF907462D6}">
      <dgm:prSet/>
      <dgm:spPr/>
      <dgm:t>
        <a:bodyPr/>
        <a:lstStyle/>
        <a:p>
          <a:endParaRPr lang="es-MX">
            <a:solidFill>
              <a:schemeClr val="accent1"/>
            </a:solidFill>
          </a:endParaRPr>
        </a:p>
      </dgm:t>
    </dgm:pt>
    <dgm:pt modelId="{AAB1CF22-C70E-4FE9-BEC0-442B747F3AC6}" type="sibTrans" cxnId="{E4C478C9-C931-45C5-9D2E-B9BF907462D6}">
      <dgm:prSet/>
      <dgm:spPr/>
      <dgm:t>
        <a:bodyPr/>
        <a:lstStyle/>
        <a:p>
          <a:endParaRPr lang="es-MX">
            <a:solidFill>
              <a:schemeClr val="accent1"/>
            </a:solidFill>
          </a:endParaRPr>
        </a:p>
      </dgm:t>
    </dgm:pt>
    <dgm:pt modelId="{C7637A68-AE51-4FB1-97D4-0F6D0EA3C358}">
      <dgm:prSet phldrT="[Text]"/>
      <dgm:spPr>
        <a:solidFill>
          <a:srgbClr val="008EA9">
            <a:alpha val="89804"/>
          </a:srgbClr>
        </a:solidFill>
      </dgm:spPr>
      <dgm:t>
        <a:bodyPr/>
        <a:lstStyle/>
        <a:p>
          <a:r>
            <a:rPr lang="en-US" b="1">
              <a:solidFill>
                <a:schemeClr val="bg1"/>
              </a:solidFill>
            </a:rPr>
            <a:t>Vary with the number of customers</a:t>
          </a:r>
          <a:endParaRPr lang="es-MX" b="1" dirty="0">
            <a:solidFill>
              <a:schemeClr val="bg1"/>
            </a:solidFill>
          </a:endParaRPr>
        </a:p>
      </dgm:t>
    </dgm:pt>
    <dgm:pt modelId="{33D8EB32-D822-4090-9888-4B1EC9E19503}" type="parTrans" cxnId="{FDE1D591-7D62-4AFE-843B-05F9BCA945D1}">
      <dgm:prSet/>
      <dgm:spPr/>
      <dgm:t>
        <a:bodyPr/>
        <a:lstStyle/>
        <a:p>
          <a:endParaRPr lang="es-MX">
            <a:solidFill>
              <a:schemeClr val="accent1"/>
            </a:solidFill>
          </a:endParaRPr>
        </a:p>
      </dgm:t>
    </dgm:pt>
    <dgm:pt modelId="{4D04AC29-7A88-49E1-9EB6-DC79449BDC7C}" type="sibTrans" cxnId="{FDE1D591-7D62-4AFE-843B-05F9BCA945D1}">
      <dgm:prSet/>
      <dgm:spPr/>
      <dgm:t>
        <a:bodyPr/>
        <a:lstStyle/>
        <a:p>
          <a:endParaRPr lang="es-MX">
            <a:solidFill>
              <a:schemeClr val="accent1"/>
            </a:solidFill>
          </a:endParaRPr>
        </a:p>
      </dgm:t>
    </dgm:pt>
    <dgm:pt modelId="{D731B80E-7DF9-4D71-9E04-122A23145FC4}">
      <dgm:prSet phldrT="[Text]"/>
      <dgm:spPr>
        <a:solidFill>
          <a:srgbClr val="1B3D6F">
            <a:alpha val="89804"/>
          </a:srgbClr>
        </a:solidFill>
      </dgm:spPr>
      <dgm:t>
        <a:bodyPr/>
        <a:lstStyle/>
        <a:p>
          <a:endParaRPr lang="es-MX" dirty="0">
            <a:solidFill>
              <a:schemeClr val="accent1"/>
            </a:solidFill>
          </a:endParaRPr>
        </a:p>
      </dgm:t>
    </dgm:pt>
    <dgm:pt modelId="{FAB35576-196E-44B3-AC9B-B16BCD271E5B}" type="parTrans" cxnId="{6B449AD7-CCCC-467F-9520-B36705D58AAD}">
      <dgm:prSet/>
      <dgm:spPr/>
      <dgm:t>
        <a:bodyPr/>
        <a:lstStyle/>
        <a:p>
          <a:endParaRPr lang="en-US"/>
        </a:p>
      </dgm:t>
    </dgm:pt>
    <dgm:pt modelId="{EF611DA8-EBDF-4B71-BD56-B74381214E11}" type="sibTrans" cxnId="{6B449AD7-CCCC-467F-9520-B36705D58AAD}">
      <dgm:prSet/>
      <dgm:spPr/>
      <dgm:t>
        <a:bodyPr/>
        <a:lstStyle/>
        <a:p>
          <a:endParaRPr lang="en-US"/>
        </a:p>
      </dgm:t>
    </dgm:pt>
    <dgm:pt modelId="{F85A7AB4-37F0-419F-A209-54EEDDABA119}">
      <dgm:prSet phldrT="[Text]"/>
      <dgm:spPr>
        <a:solidFill>
          <a:srgbClr val="1B3D6F">
            <a:alpha val="89804"/>
          </a:srgbClr>
        </a:solidFill>
      </dgm:spPr>
      <dgm:t>
        <a:bodyPr/>
        <a:lstStyle/>
        <a:p>
          <a:r>
            <a:rPr lang="en-US" b="1" noProof="0" dirty="0">
              <a:solidFill>
                <a:schemeClr val="bg1"/>
              </a:solidFill>
            </a:rPr>
            <a:t>What are the costs to provide an additional kWh of energy</a:t>
          </a:r>
          <a:r>
            <a:rPr lang="es-MX" b="1" dirty="0">
              <a:solidFill>
                <a:schemeClr val="bg1"/>
              </a:solidFill>
            </a:rPr>
            <a:t>?</a:t>
          </a:r>
        </a:p>
      </dgm:t>
    </dgm:pt>
    <dgm:pt modelId="{70E11740-C4AA-4BFE-AB83-DB8ED497775B}" type="parTrans" cxnId="{63D5E3EA-E8D4-4937-8F5E-FFEE0662C370}">
      <dgm:prSet/>
      <dgm:spPr/>
      <dgm:t>
        <a:bodyPr/>
        <a:lstStyle/>
        <a:p>
          <a:endParaRPr lang="en-US"/>
        </a:p>
      </dgm:t>
    </dgm:pt>
    <dgm:pt modelId="{94623B9B-A3EE-411C-BD5C-5F271F075F13}" type="sibTrans" cxnId="{63D5E3EA-E8D4-4937-8F5E-FFEE0662C370}">
      <dgm:prSet/>
      <dgm:spPr/>
      <dgm:t>
        <a:bodyPr/>
        <a:lstStyle/>
        <a:p>
          <a:endParaRPr lang="en-US"/>
        </a:p>
      </dgm:t>
    </dgm:pt>
    <dgm:pt modelId="{2CD74937-1B08-4B10-9E1A-3814F4D2407E}">
      <dgm:prSet phldrT="[Text]"/>
      <dgm:spPr>
        <a:solidFill>
          <a:srgbClr val="1B3D6F">
            <a:alpha val="89804"/>
          </a:srgbClr>
        </a:solidFill>
      </dgm:spPr>
      <dgm:t>
        <a:bodyPr/>
        <a:lstStyle/>
        <a:p>
          <a:endParaRPr lang="es-MX" b="1" dirty="0">
            <a:solidFill>
              <a:schemeClr val="bg1"/>
            </a:solidFill>
          </a:endParaRPr>
        </a:p>
      </dgm:t>
    </dgm:pt>
    <dgm:pt modelId="{64E74B00-2DDE-4E8C-BE84-DB33D467C5E5}" type="parTrans" cxnId="{A7D62415-0466-48C5-8730-C4E3346519A9}">
      <dgm:prSet/>
      <dgm:spPr/>
      <dgm:t>
        <a:bodyPr/>
        <a:lstStyle/>
        <a:p>
          <a:endParaRPr lang="en-US"/>
        </a:p>
      </dgm:t>
    </dgm:pt>
    <dgm:pt modelId="{BD3792EC-CD26-44B2-86EB-8EDC65001657}" type="sibTrans" cxnId="{A7D62415-0466-48C5-8730-C4E3346519A9}">
      <dgm:prSet/>
      <dgm:spPr/>
      <dgm:t>
        <a:bodyPr/>
        <a:lstStyle/>
        <a:p>
          <a:endParaRPr lang="en-US"/>
        </a:p>
      </dgm:t>
    </dgm:pt>
    <dgm:pt modelId="{1C35A7EA-EFD4-48CD-A7DE-947940731FA5}">
      <dgm:prSet phldrT="[Text]"/>
      <dgm:spPr>
        <a:solidFill>
          <a:srgbClr val="1B3D6F">
            <a:alpha val="89804"/>
          </a:srgbClr>
        </a:solidFill>
      </dgm:spPr>
      <dgm:t>
        <a:bodyPr/>
        <a:lstStyle/>
        <a:p>
          <a:r>
            <a:rPr lang="en-US" b="1" dirty="0">
              <a:solidFill>
                <a:schemeClr val="bg1"/>
              </a:solidFill>
            </a:rPr>
            <a:t>Fuel, wholesale purchase power</a:t>
          </a:r>
          <a:endParaRPr lang="es-MX" b="1" dirty="0">
            <a:solidFill>
              <a:schemeClr val="bg1"/>
            </a:solidFill>
          </a:endParaRPr>
        </a:p>
      </dgm:t>
    </dgm:pt>
    <dgm:pt modelId="{83E004DB-EE07-4396-9F5B-F1AE9A62F883}" type="parTrans" cxnId="{E817CC77-9EB3-49E8-932B-95460438C03C}">
      <dgm:prSet/>
      <dgm:spPr/>
      <dgm:t>
        <a:bodyPr/>
        <a:lstStyle/>
        <a:p>
          <a:endParaRPr lang="en-US"/>
        </a:p>
      </dgm:t>
    </dgm:pt>
    <dgm:pt modelId="{D0BA2D18-649B-4541-9F75-017F888CBB29}" type="sibTrans" cxnId="{E817CC77-9EB3-49E8-932B-95460438C03C}">
      <dgm:prSet/>
      <dgm:spPr/>
      <dgm:t>
        <a:bodyPr/>
        <a:lstStyle/>
        <a:p>
          <a:endParaRPr lang="en-US"/>
        </a:p>
      </dgm:t>
    </dgm:pt>
    <dgm:pt modelId="{06EAABFD-6EDF-45AE-BC5B-49DDDFD26871}">
      <dgm:prSet phldrT="[Text]"/>
      <dgm:spPr>
        <a:solidFill>
          <a:srgbClr val="1B3D6F">
            <a:alpha val="89804"/>
          </a:srgbClr>
        </a:solidFill>
      </dgm:spPr>
      <dgm:t>
        <a:bodyPr/>
        <a:lstStyle/>
        <a:p>
          <a:endParaRPr lang="es-MX" b="1" dirty="0">
            <a:solidFill>
              <a:schemeClr val="bg1"/>
            </a:solidFill>
          </a:endParaRPr>
        </a:p>
      </dgm:t>
    </dgm:pt>
    <dgm:pt modelId="{39B81D1A-9892-4576-8675-1CEF7A35D9D3}" type="parTrans" cxnId="{C899EE54-30A5-4A20-BFC4-0C5405D45301}">
      <dgm:prSet/>
      <dgm:spPr/>
      <dgm:t>
        <a:bodyPr/>
        <a:lstStyle/>
        <a:p>
          <a:endParaRPr lang="en-US"/>
        </a:p>
      </dgm:t>
    </dgm:pt>
    <dgm:pt modelId="{27C57A18-F01A-4241-BBC5-5D4A8C6A2626}" type="sibTrans" cxnId="{C899EE54-30A5-4A20-BFC4-0C5405D45301}">
      <dgm:prSet/>
      <dgm:spPr/>
      <dgm:t>
        <a:bodyPr/>
        <a:lstStyle/>
        <a:p>
          <a:endParaRPr lang="en-US"/>
        </a:p>
      </dgm:t>
    </dgm:pt>
    <dgm:pt modelId="{442D44D0-4D7D-48C3-BD00-AB402B612B25}">
      <dgm:prSet phldrT="[Text]"/>
      <dgm:spPr>
        <a:solidFill>
          <a:schemeClr val="bg1">
            <a:lumMod val="65000"/>
            <a:alpha val="89804"/>
          </a:schemeClr>
        </a:solidFill>
      </dgm:spPr>
      <dgm:t>
        <a:bodyPr/>
        <a:lstStyle/>
        <a:p>
          <a:endParaRPr lang="es-MX" b="1" dirty="0">
            <a:solidFill>
              <a:schemeClr val="bg1"/>
            </a:solidFill>
          </a:endParaRPr>
        </a:p>
      </dgm:t>
    </dgm:pt>
    <dgm:pt modelId="{1C03F1AF-BDFE-4610-89A5-4B08F972E8F8}" type="parTrans" cxnId="{7B3FC09B-3082-47C8-873E-7DF09159D0AE}">
      <dgm:prSet/>
      <dgm:spPr/>
      <dgm:t>
        <a:bodyPr/>
        <a:lstStyle/>
        <a:p>
          <a:endParaRPr lang="en-US"/>
        </a:p>
      </dgm:t>
    </dgm:pt>
    <dgm:pt modelId="{01963FF1-BFF6-4100-97BC-26B709FCF90D}" type="sibTrans" cxnId="{7B3FC09B-3082-47C8-873E-7DF09159D0AE}">
      <dgm:prSet/>
      <dgm:spPr/>
      <dgm:t>
        <a:bodyPr/>
        <a:lstStyle/>
        <a:p>
          <a:endParaRPr lang="en-US"/>
        </a:p>
      </dgm:t>
    </dgm:pt>
    <dgm:pt modelId="{E0205A90-265B-4B70-A984-C72FAFB03B04}">
      <dgm:prSet phldrT="[Text]"/>
      <dgm:spPr>
        <a:solidFill>
          <a:srgbClr val="008EA9">
            <a:alpha val="89804"/>
          </a:srgbClr>
        </a:solidFill>
      </dgm:spPr>
      <dgm:t>
        <a:bodyPr/>
        <a:lstStyle/>
        <a:p>
          <a:endParaRPr lang="en-US" b="1" noProof="0" dirty="0">
            <a:solidFill>
              <a:schemeClr val="bg1"/>
            </a:solidFill>
          </a:endParaRPr>
        </a:p>
      </dgm:t>
    </dgm:pt>
    <dgm:pt modelId="{22BE62CB-8AF6-436E-9A71-C7B57F8A5C3C}" type="parTrans" cxnId="{14081200-7ACA-4496-8B37-7FD6289BA5A5}">
      <dgm:prSet/>
      <dgm:spPr/>
      <dgm:t>
        <a:bodyPr/>
        <a:lstStyle/>
        <a:p>
          <a:endParaRPr lang="en-US"/>
        </a:p>
      </dgm:t>
    </dgm:pt>
    <dgm:pt modelId="{809FA82E-6B4C-4D36-98D4-FC2097A6C7BD}" type="sibTrans" cxnId="{14081200-7ACA-4496-8B37-7FD6289BA5A5}">
      <dgm:prSet/>
      <dgm:spPr/>
      <dgm:t>
        <a:bodyPr/>
        <a:lstStyle/>
        <a:p>
          <a:endParaRPr lang="en-US"/>
        </a:p>
      </dgm:t>
    </dgm:pt>
    <dgm:pt modelId="{3338B496-75F1-434E-861E-B3509EA54031}">
      <dgm:prSet/>
      <dgm:spPr>
        <a:solidFill>
          <a:schemeClr val="bg1">
            <a:lumMod val="65000"/>
            <a:alpha val="89804"/>
          </a:schemeClr>
        </a:solidFill>
      </dgm:spPr>
      <dgm:t>
        <a:bodyPr/>
        <a:lstStyle/>
        <a:p>
          <a:endParaRPr lang="es-MX" b="1" dirty="0">
            <a:solidFill>
              <a:schemeClr val="bg1"/>
            </a:solidFill>
          </a:endParaRPr>
        </a:p>
      </dgm:t>
    </dgm:pt>
    <dgm:pt modelId="{1E354AC2-FFBE-4BC8-A7B1-4D995AF29568}" type="parTrans" cxnId="{1C3CDF57-1523-44CE-BDBB-5AD20EFDDF71}">
      <dgm:prSet/>
      <dgm:spPr/>
      <dgm:t>
        <a:bodyPr/>
        <a:lstStyle/>
        <a:p>
          <a:endParaRPr lang="en-US"/>
        </a:p>
      </dgm:t>
    </dgm:pt>
    <dgm:pt modelId="{E92E6ED3-7966-4E39-B084-133BF78308A3}" type="sibTrans" cxnId="{1C3CDF57-1523-44CE-BDBB-5AD20EFDDF71}">
      <dgm:prSet/>
      <dgm:spPr/>
      <dgm:t>
        <a:bodyPr/>
        <a:lstStyle/>
        <a:p>
          <a:endParaRPr lang="en-US"/>
        </a:p>
      </dgm:t>
    </dgm:pt>
    <dgm:pt modelId="{5F32F543-8688-4BE2-87ED-627B03BB5075}">
      <dgm:prSet/>
      <dgm:spPr>
        <a:solidFill>
          <a:schemeClr val="bg1">
            <a:lumMod val="65000"/>
            <a:alpha val="89804"/>
          </a:schemeClr>
        </a:solidFill>
      </dgm:spPr>
      <dgm:t>
        <a:bodyPr/>
        <a:lstStyle/>
        <a:p>
          <a:r>
            <a:rPr lang="en-US" b="1" noProof="0" dirty="0">
              <a:solidFill>
                <a:schemeClr val="bg1"/>
              </a:solidFill>
            </a:rPr>
            <a:t>What are the costs to add  capacity?</a:t>
          </a:r>
        </a:p>
      </dgm:t>
    </dgm:pt>
    <dgm:pt modelId="{58DEA0E7-E3CC-48DF-9D4B-81D26BB09F74}" type="parTrans" cxnId="{7D3FAB23-6AF7-4FF3-8405-E60D09EEF15D}">
      <dgm:prSet/>
      <dgm:spPr/>
      <dgm:t>
        <a:bodyPr/>
        <a:lstStyle/>
        <a:p>
          <a:endParaRPr lang="en-US"/>
        </a:p>
      </dgm:t>
    </dgm:pt>
    <dgm:pt modelId="{F63200CC-4820-4A08-A836-AD07931125C9}" type="sibTrans" cxnId="{7D3FAB23-6AF7-4FF3-8405-E60D09EEF15D}">
      <dgm:prSet/>
      <dgm:spPr/>
      <dgm:t>
        <a:bodyPr/>
        <a:lstStyle/>
        <a:p>
          <a:endParaRPr lang="en-US"/>
        </a:p>
      </dgm:t>
    </dgm:pt>
    <dgm:pt modelId="{DB70E407-57B0-4C37-9464-4F208CC9FB1C}">
      <dgm:prSet/>
      <dgm:spPr>
        <a:solidFill>
          <a:schemeClr val="bg1">
            <a:lumMod val="65000"/>
            <a:alpha val="89804"/>
          </a:schemeClr>
        </a:solidFill>
      </dgm:spPr>
      <dgm:t>
        <a:bodyPr/>
        <a:lstStyle/>
        <a:p>
          <a:endParaRPr lang="en-US" b="1" noProof="0" dirty="0">
            <a:solidFill>
              <a:schemeClr val="bg1"/>
            </a:solidFill>
          </a:endParaRPr>
        </a:p>
      </dgm:t>
    </dgm:pt>
    <dgm:pt modelId="{84682108-4936-4CAC-9671-27B2504F20ED}" type="parTrans" cxnId="{3D765CB9-25E8-43BD-A5AE-ABFBF923FE6C}">
      <dgm:prSet/>
      <dgm:spPr/>
      <dgm:t>
        <a:bodyPr/>
        <a:lstStyle/>
        <a:p>
          <a:endParaRPr lang="en-US"/>
        </a:p>
      </dgm:t>
    </dgm:pt>
    <dgm:pt modelId="{72BE66F6-4C1A-4954-BD64-5CECCAE59D0C}" type="sibTrans" cxnId="{3D765CB9-25E8-43BD-A5AE-ABFBF923FE6C}">
      <dgm:prSet/>
      <dgm:spPr/>
      <dgm:t>
        <a:bodyPr/>
        <a:lstStyle/>
        <a:p>
          <a:endParaRPr lang="en-US"/>
        </a:p>
      </dgm:t>
    </dgm:pt>
    <dgm:pt modelId="{B9E02630-C1D5-4A2E-BE18-7A6D61C1EE1F}">
      <dgm:prSet/>
      <dgm:spPr>
        <a:solidFill>
          <a:schemeClr val="bg1">
            <a:lumMod val="65000"/>
            <a:alpha val="89804"/>
          </a:schemeClr>
        </a:solidFill>
      </dgm:spPr>
      <dgm:t>
        <a:bodyPr/>
        <a:lstStyle/>
        <a:p>
          <a:r>
            <a:rPr lang="en-US" b="1" dirty="0">
              <a:solidFill>
                <a:schemeClr val="bg1"/>
              </a:solidFill>
            </a:rPr>
            <a:t>Generation, transmission and distribution capacity</a:t>
          </a:r>
          <a:endParaRPr lang="en-US" b="1" noProof="0" dirty="0">
            <a:solidFill>
              <a:schemeClr val="bg1"/>
            </a:solidFill>
          </a:endParaRPr>
        </a:p>
      </dgm:t>
    </dgm:pt>
    <dgm:pt modelId="{F63F01EC-1F74-4304-B940-D61AFD1B7D48}" type="parTrans" cxnId="{5E5F6981-040D-4043-A7AE-954CA296F6E2}">
      <dgm:prSet/>
      <dgm:spPr/>
      <dgm:t>
        <a:bodyPr/>
        <a:lstStyle/>
        <a:p>
          <a:endParaRPr lang="en-US"/>
        </a:p>
      </dgm:t>
    </dgm:pt>
    <dgm:pt modelId="{EC8A51D1-73BF-41C5-976F-6873375ACAAC}" type="sibTrans" cxnId="{5E5F6981-040D-4043-A7AE-954CA296F6E2}">
      <dgm:prSet/>
      <dgm:spPr/>
      <dgm:t>
        <a:bodyPr/>
        <a:lstStyle/>
        <a:p>
          <a:endParaRPr lang="en-US"/>
        </a:p>
      </dgm:t>
    </dgm:pt>
    <dgm:pt modelId="{D681D17D-2DC0-49BC-812C-D88CF3F1F22B}">
      <dgm:prSet/>
      <dgm:spPr>
        <a:solidFill>
          <a:srgbClr val="008EA9">
            <a:alpha val="89804"/>
          </a:srgbClr>
        </a:solidFill>
      </dgm:spPr>
      <dgm:t>
        <a:bodyPr/>
        <a:lstStyle/>
        <a:p>
          <a:endParaRPr lang="es-MX" b="1" dirty="0">
            <a:solidFill>
              <a:schemeClr val="bg1"/>
            </a:solidFill>
          </a:endParaRPr>
        </a:p>
      </dgm:t>
    </dgm:pt>
    <dgm:pt modelId="{B1E0966E-3FCB-4B36-88F1-BD1DD0117306}" type="parTrans" cxnId="{E602BE0E-86F7-4B4E-9353-6B274B6A80C7}">
      <dgm:prSet/>
      <dgm:spPr/>
      <dgm:t>
        <a:bodyPr/>
        <a:lstStyle/>
        <a:p>
          <a:endParaRPr lang="en-US"/>
        </a:p>
      </dgm:t>
    </dgm:pt>
    <dgm:pt modelId="{4AECF394-BFA0-4DA0-BA9A-4EEB98721427}" type="sibTrans" cxnId="{E602BE0E-86F7-4B4E-9353-6B274B6A80C7}">
      <dgm:prSet/>
      <dgm:spPr/>
      <dgm:t>
        <a:bodyPr/>
        <a:lstStyle/>
        <a:p>
          <a:endParaRPr lang="en-US"/>
        </a:p>
      </dgm:t>
    </dgm:pt>
    <dgm:pt modelId="{71921D03-239A-44CB-B438-7F44FA44A3C3}">
      <dgm:prSet/>
      <dgm:spPr>
        <a:solidFill>
          <a:srgbClr val="008EA9">
            <a:alpha val="89804"/>
          </a:srgbClr>
        </a:solidFill>
      </dgm:spPr>
      <dgm:t>
        <a:bodyPr/>
        <a:lstStyle/>
        <a:p>
          <a:r>
            <a:rPr lang="en-US" b="1" noProof="0" dirty="0">
              <a:solidFill>
                <a:schemeClr val="bg1"/>
              </a:solidFill>
            </a:rPr>
            <a:t>What are the costs to add an additional customer</a:t>
          </a:r>
          <a:r>
            <a:rPr lang="es-MX" b="1" dirty="0">
              <a:solidFill>
                <a:schemeClr val="bg1"/>
              </a:solidFill>
            </a:rPr>
            <a:t>?</a:t>
          </a:r>
        </a:p>
      </dgm:t>
    </dgm:pt>
    <dgm:pt modelId="{791C3008-C663-468A-BDBD-CC8BCBC3F973}" type="parTrans" cxnId="{39487F5C-696D-4EE7-928F-8E9D96F60A99}">
      <dgm:prSet/>
      <dgm:spPr/>
      <dgm:t>
        <a:bodyPr/>
        <a:lstStyle/>
        <a:p>
          <a:endParaRPr lang="en-US"/>
        </a:p>
      </dgm:t>
    </dgm:pt>
    <dgm:pt modelId="{427C835F-2B61-4026-AD0A-4DB403ED5027}" type="sibTrans" cxnId="{39487F5C-696D-4EE7-928F-8E9D96F60A99}">
      <dgm:prSet/>
      <dgm:spPr/>
      <dgm:t>
        <a:bodyPr/>
        <a:lstStyle/>
        <a:p>
          <a:endParaRPr lang="en-US"/>
        </a:p>
      </dgm:t>
    </dgm:pt>
    <dgm:pt modelId="{66D94AD9-1A53-4502-9F04-DF8DD019D309}">
      <dgm:prSet/>
      <dgm:spPr>
        <a:solidFill>
          <a:srgbClr val="008EA9">
            <a:alpha val="89804"/>
          </a:srgbClr>
        </a:solidFill>
      </dgm:spPr>
      <dgm:t>
        <a:bodyPr/>
        <a:lstStyle/>
        <a:p>
          <a:endParaRPr lang="es-MX" b="1" dirty="0">
            <a:solidFill>
              <a:schemeClr val="bg1"/>
            </a:solidFill>
          </a:endParaRPr>
        </a:p>
      </dgm:t>
    </dgm:pt>
    <dgm:pt modelId="{F86966E1-D72B-4A57-97F4-7B7C0797E6DB}" type="parTrans" cxnId="{E1FF3748-FE47-48D8-ABBB-D5D50CEB8754}">
      <dgm:prSet/>
      <dgm:spPr/>
      <dgm:t>
        <a:bodyPr/>
        <a:lstStyle/>
        <a:p>
          <a:endParaRPr lang="en-US"/>
        </a:p>
      </dgm:t>
    </dgm:pt>
    <dgm:pt modelId="{4A0A874F-4ADB-43D3-9B60-DDABAE397171}" type="sibTrans" cxnId="{E1FF3748-FE47-48D8-ABBB-D5D50CEB8754}">
      <dgm:prSet/>
      <dgm:spPr/>
      <dgm:t>
        <a:bodyPr/>
        <a:lstStyle/>
        <a:p>
          <a:endParaRPr lang="en-US"/>
        </a:p>
      </dgm:t>
    </dgm:pt>
    <dgm:pt modelId="{39A5F9F7-43AF-4F71-A60A-67D1A309656D}">
      <dgm:prSet/>
      <dgm:spPr>
        <a:solidFill>
          <a:srgbClr val="008EA9">
            <a:alpha val="89804"/>
          </a:srgbClr>
        </a:solidFill>
      </dgm:spPr>
      <dgm:t>
        <a:bodyPr/>
        <a:lstStyle/>
        <a:p>
          <a:r>
            <a:rPr lang="en-US" b="1" dirty="0">
              <a:solidFill>
                <a:schemeClr val="bg1"/>
              </a:solidFill>
            </a:rPr>
            <a:t>Meters, service drops, poles, billing and customer care</a:t>
          </a:r>
          <a:endParaRPr lang="en-US" dirty="0"/>
        </a:p>
      </dgm:t>
    </dgm:pt>
    <dgm:pt modelId="{E4FF4B61-6855-461A-BD5F-806650AF53CD}" type="parTrans" cxnId="{31766460-2597-412B-AA63-A8CE213B8982}">
      <dgm:prSet/>
      <dgm:spPr/>
      <dgm:t>
        <a:bodyPr/>
        <a:lstStyle/>
        <a:p>
          <a:endParaRPr lang="en-US"/>
        </a:p>
      </dgm:t>
    </dgm:pt>
    <dgm:pt modelId="{BD81E481-E960-4945-8E70-98A8433AADA5}" type="sibTrans" cxnId="{31766460-2597-412B-AA63-A8CE213B8982}">
      <dgm:prSet/>
      <dgm:spPr/>
      <dgm:t>
        <a:bodyPr/>
        <a:lstStyle/>
        <a:p>
          <a:endParaRPr lang="en-US"/>
        </a:p>
      </dgm:t>
    </dgm:pt>
    <dgm:pt modelId="{14F25DFA-FD19-4E10-95B2-99C63E7A283D}" type="pres">
      <dgm:prSet presAssocID="{D357E1B1-B8BC-4484-8CC9-ECD53FFB648C}" presName="Name0" presStyleCnt="0">
        <dgm:presLayoutVars>
          <dgm:dir/>
          <dgm:animLvl val="lvl"/>
          <dgm:resizeHandles val="exact"/>
        </dgm:presLayoutVars>
      </dgm:prSet>
      <dgm:spPr/>
      <dgm:t>
        <a:bodyPr/>
        <a:lstStyle/>
        <a:p>
          <a:endParaRPr lang="en-US"/>
        </a:p>
      </dgm:t>
    </dgm:pt>
    <dgm:pt modelId="{D4A69377-BF4A-4A2F-9277-5AF30E043DF3}" type="pres">
      <dgm:prSet presAssocID="{D8A81282-E629-4485-81EC-FAB3F6D9ECA0}" presName="composite" presStyleCnt="0"/>
      <dgm:spPr/>
    </dgm:pt>
    <dgm:pt modelId="{EF2169C5-9BD7-42BB-848F-171EB870ADB7}" type="pres">
      <dgm:prSet presAssocID="{D8A81282-E629-4485-81EC-FAB3F6D9ECA0}" presName="parTx" presStyleLbl="alignNode1" presStyleIdx="0" presStyleCnt="3" custLinFactNeighborX="-103" custLinFactNeighborY="-3692">
        <dgm:presLayoutVars>
          <dgm:chMax val="0"/>
          <dgm:chPref val="0"/>
          <dgm:bulletEnabled val="1"/>
        </dgm:presLayoutVars>
      </dgm:prSet>
      <dgm:spPr/>
      <dgm:t>
        <a:bodyPr/>
        <a:lstStyle/>
        <a:p>
          <a:endParaRPr lang="en-US"/>
        </a:p>
      </dgm:t>
    </dgm:pt>
    <dgm:pt modelId="{9B42CC5E-7C5A-4F7C-B205-B112ABE56398}" type="pres">
      <dgm:prSet presAssocID="{D8A81282-E629-4485-81EC-FAB3F6D9ECA0}" presName="desTx" presStyleLbl="alignAccFollowNode1" presStyleIdx="0" presStyleCnt="3">
        <dgm:presLayoutVars>
          <dgm:bulletEnabled val="1"/>
        </dgm:presLayoutVars>
      </dgm:prSet>
      <dgm:spPr/>
      <dgm:t>
        <a:bodyPr/>
        <a:lstStyle/>
        <a:p>
          <a:endParaRPr lang="en-US"/>
        </a:p>
      </dgm:t>
    </dgm:pt>
    <dgm:pt modelId="{3D7A1D59-684F-4561-BA16-953D1862A44D}" type="pres">
      <dgm:prSet presAssocID="{E7EE4840-4F60-46DE-92E9-9B24688655E4}" presName="space" presStyleCnt="0"/>
      <dgm:spPr/>
    </dgm:pt>
    <dgm:pt modelId="{5BC52611-1A43-4104-ABFC-54CF30D93B89}" type="pres">
      <dgm:prSet presAssocID="{D9BE3172-0C7D-44BA-9CAD-417EE1EA45FC}" presName="composite" presStyleCnt="0"/>
      <dgm:spPr/>
    </dgm:pt>
    <dgm:pt modelId="{7B6A6FF0-8F56-444C-A071-6C204A5A462A}" type="pres">
      <dgm:prSet presAssocID="{D9BE3172-0C7D-44BA-9CAD-417EE1EA45FC}" presName="parTx" presStyleLbl="alignNode1" presStyleIdx="1" presStyleCnt="3" custLinFactNeighborY="-3692">
        <dgm:presLayoutVars>
          <dgm:chMax val="0"/>
          <dgm:chPref val="0"/>
          <dgm:bulletEnabled val="1"/>
        </dgm:presLayoutVars>
      </dgm:prSet>
      <dgm:spPr/>
      <dgm:t>
        <a:bodyPr/>
        <a:lstStyle/>
        <a:p>
          <a:endParaRPr lang="en-US"/>
        </a:p>
      </dgm:t>
    </dgm:pt>
    <dgm:pt modelId="{976B9215-7B8B-42EA-A802-EFCAF366085C}" type="pres">
      <dgm:prSet presAssocID="{D9BE3172-0C7D-44BA-9CAD-417EE1EA45FC}" presName="desTx" presStyleLbl="alignAccFollowNode1" presStyleIdx="1" presStyleCnt="3">
        <dgm:presLayoutVars>
          <dgm:bulletEnabled val="1"/>
        </dgm:presLayoutVars>
      </dgm:prSet>
      <dgm:spPr/>
      <dgm:t>
        <a:bodyPr/>
        <a:lstStyle/>
        <a:p>
          <a:endParaRPr lang="en-US"/>
        </a:p>
      </dgm:t>
    </dgm:pt>
    <dgm:pt modelId="{7452A6C8-3F98-4C94-A90D-41EC9D4276BA}" type="pres">
      <dgm:prSet presAssocID="{0B7F2C9F-54D9-4702-BFEF-0DE93DAEB743}" presName="space" presStyleCnt="0"/>
      <dgm:spPr/>
    </dgm:pt>
    <dgm:pt modelId="{AEA16319-C749-40E3-A41C-8733F52E7FAE}" type="pres">
      <dgm:prSet presAssocID="{23C1A60F-1078-4894-8C01-55627BC1330B}" presName="composite" presStyleCnt="0"/>
      <dgm:spPr/>
    </dgm:pt>
    <dgm:pt modelId="{01437CC4-C176-474F-A2C1-967D383459CA}" type="pres">
      <dgm:prSet presAssocID="{23C1A60F-1078-4894-8C01-55627BC1330B}" presName="parTx" presStyleLbl="alignNode1" presStyleIdx="2" presStyleCnt="3" custLinFactNeighborY="-3692">
        <dgm:presLayoutVars>
          <dgm:chMax val="0"/>
          <dgm:chPref val="0"/>
          <dgm:bulletEnabled val="1"/>
        </dgm:presLayoutVars>
      </dgm:prSet>
      <dgm:spPr/>
      <dgm:t>
        <a:bodyPr/>
        <a:lstStyle/>
        <a:p>
          <a:endParaRPr lang="en-US"/>
        </a:p>
      </dgm:t>
    </dgm:pt>
    <dgm:pt modelId="{D0A3E65B-4705-425F-9DFF-A2EFABB1CE28}" type="pres">
      <dgm:prSet presAssocID="{23C1A60F-1078-4894-8C01-55627BC1330B}" presName="desTx" presStyleLbl="alignAccFollowNode1" presStyleIdx="2" presStyleCnt="3">
        <dgm:presLayoutVars>
          <dgm:bulletEnabled val="1"/>
        </dgm:presLayoutVars>
      </dgm:prSet>
      <dgm:spPr/>
      <dgm:t>
        <a:bodyPr/>
        <a:lstStyle/>
        <a:p>
          <a:endParaRPr lang="en-US"/>
        </a:p>
      </dgm:t>
    </dgm:pt>
  </dgm:ptLst>
  <dgm:cxnLst>
    <dgm:cxn modelId="{976F870F-22E6-4FC9-BFCF-5FAA05C1A42A}" type="presOf" srcId="{B9E02630-C1D5-4A2E-BE18-7A6D61C1EE1F}" destId="{976B9215-7B8B-42EA-A802-EFCAF366085C}" srcOrd="0" destOrd="4" presId="urn:microsoft.com/office/officeart/2005/8/layout/hList1"/>
    <dgm:cxn modelId="{ACA50D30-AE95-4067-BADD-71E3F9209BE4}" type="presOf" srcId="{DB70E407-57B0-4C37-9464-4F208CC9FB1C}" destId="{976B9215-7B8B-42EA-A802-EFCAF366085C}" srcOrd="0" destOrd="3" presId="urn:microsoft.com/office/officeart/2005/8/layout/hList1"/>
    <dgm:cxn modelId="{E4C478C9-C931-45C5-9D2E-B9BF907462D6}" srcId="{D357E1B1-B8BC-4484-8CC9-ECD53FFB648C}" destId="{23C1A60F-1078-4894-8C01-55627BC1330B}" srcOrd="2" destOrd="0" parTransId="{674CE91F-B033-43B1-8312-D310C0901C13}" sibTransId="{AAB1CF22-C70E-4FE9-BEC0-442B747F3AC6}"/>
    <dgm:cxn modelId="{9E5188E3-8E01-4C2D-A565-91DA52BCD9C4}" type="presOf" srcId="{3338B496-75F1-434E-861E-B3509EA54031}" destId="{976B9215-7B8B-42EA-A802-EFCAF366085C}" srcOrd="0" destOrd="1" presId="urn:microsoft.com/office/officeart/2005/8/layout/hList1"/>
    <dgm:cxn modelId="{686748E3-2B78-4B8F-9F08-7ABDFE6D3C83}" type="presOf" srcId="{D731B80E-7DF9-4D71-9E04-122A23145FC4}" destId="{9B42CC5E-7C5A-4F7C-B205-B112ABE56398}" srcOrd="0" destOrd="5" presId="urn:microsoft.com/office/officeart/2005/8/layout/hList1"/>
    <dgm:cxn modelId="{3D765CB9-25E8-43BD-A5AE-ABFBF923FE6C}" srcId="{D9BE3172-0C7D-44BA-9CAD-417EE1EA45FC}" destId="{DB70E407-57B0-4C37-9464-4F208CC9FB1C}" srcOrd="3" destOrd="0" parTransId="{84682108-4936-4CAC-9671-27B2504F20ED}" sibTransId="{72BE66F6-4C1A-4954-BD64-5CECCAE59D0C}"/>
    <dgm:cxn modelId="{C899EE54-30A5-4A20-BFC4-0C5405D45301}" srcId="{D8A81282-E629-4485-81EC-FAB3F6D9ECA0}" destId="{06EAABFD-6EDF-45AE-BC5B-49DDDFD26871}" srcOrd="3" destOrd="0" parTransId="{39B81D1A-9892-4576-8675-1CEF7A35D9D3}" sibTransId="{27C57A18-F01A-4241-BBC5-5D4A8C6A2626}"/>
    <dgm:cxn modelId="{6B1E771F-8B3F-4EF0-887A-ADDB6C3E9CA9}" type="presOf" srcId="{66D94AD9-1A53-4502-9F04-DF8DD019D309}" destId="{D0A3E65B-4705-425F-9DFF-A2EFABB1CE28}" srcOrd="0" destOrd="3" presId="urn:microsoft.com/office/officeart/2005/8/layout/hList1"/>
    <dgm:cxn modelId="{C0F389DD-27BB-4B0A-BE00-34B9E0246B0B}" type="presOf" srcId="{442D44D0-4D7D-48C3-BD00-AB402B612B25}" destId="{976B9215-7B8B-42EA-A802-EFCAF366085C}" srcOrd="0" destOrd="5" presId="urn:microsoft.com/office/officeart/2005/8/layout/hList1"/>
    <dgm:cxn modelId="{5E5F6981-040D-4043-A7AE-954CA296F6E2}" srcId="{D9BE3172-0C7D-44BA-9CAD-417EE1EA45FC}" destId="{B9E02630-C1D5-4A2E-BE18-7A6D61C1EE1F}" srcOrd="4" destOrd="0" parTransId="{F63F01EC-1F74-4304-B940-D61AFD1B7D48}" sibTransId="{EC8A51D1-73BF-41C5-976F-6873375ACAAC}"/>
    <dgm:cxn modelId="{33112183-7617-41CC-870E-357FE2BFA555}" type="presOf" srcId="{F810C761-5024-472D-A9DC-AE8391148919}" destId="{976B9215-7B8B-42EA-A802-EFCAF366085C}" srcOrd="0" destOrd="0" presId="urn:microsoft.com/office/officeart/2005/8/layout/hList1"/>
    <dgm:cxn modelId="{FDE1D591-7D62-4AFE-843B-05F9BCA945D1}" srcId="{23C1A60F-1078-4894-8C01-55627BC1330B}" destId="{C7637A68-AE51-4FB1-97D4-0F6D0EA3C358}" srcOrd="0" destOrd="0" parTransId="{33D8EB32-D822-4090-9888-4B1EC9E19503}" sibTransId="{4D04AC29-7A88-49E1-9EB6-DC79449BDC7C}"/>
    <dgm:cxn modelId="{E602BE0E-86F7-4B4E-9353-6B274B6A80C7}" srcId="{23C1A60F-1078-4894-8C01-55627BC1330B}" destId="{D681D17D-2DC0-49BC-812C-D88CF3F1F22B}" srcOrd="1" destOrd="0" parTransId="{B1E0966E-3FCB-4B36-88F1-BD1DD0117306}" sibTransId="{4AECF394-BFA0-4DA0-BA9A-4EEB98721427}"/>
    <dgm:cxn modelId="{264952AE-B9B1-41D2-9C0E-8C1066E61277}" type="presOf" srcId="{1C35A7EA-EFD4-48CD-A7DE-947940731FA5}" destId="{9B42CC5E-7C5A-4F7C-B205-B112ABE56398}" srcOrd="0" destOrd="4" presId="urn:microsoft.com/office/officeart/2005/8/layout/hList1"/>
    <dgm:cxn modelId="{AFCA4281-D5F7-4887-9341-F3A81378F2C5}" srcId="{D357E1B1-B8BC-4484-8CC9-ECD53FFB648C}" destId="{D9BE3172-0C7D-44BA-9CAD-417EE1EA45FC}" srcOrd="1" destOrd="0" parTransId="{E860A56F-7F7C-4BEE-B39F-C766633D18FC}" sibTransId="{0B7F2C9F-54D9-4702-BFEF-0DE93DAEB743}"/>
    <dgm:cxn modelId="{7BE4AC4E-D405-47EF-9AF3-5F3B811B937D}" srcId="{D9BE3172-0C7D-44BA-9CAD-417EE1EA45FC}" destId="{F810C761-5024-472D-A9DC-AE8391148919}" srcOrd="0" destOrd="0" parTransId="{FC6B6335-FC1E-4BFC-A990-CEEE838AF125}" sibTransId="{4F34C260-6525-4701-B06D-C726FCD58509}"/>
    <dgm:cxn modelId="{5C8D1D3C-6AC4-4775-8F47-B4DA0559993D}" type="presOf" srcId="{E0205A90-265B-4B70-A984-C72FAFB03B04}" destId="{D0A3E65B-4705-425F-9DFF-A2EFABB1CE28}" srcOrd="0" destOrd="5" presId="urn:microsoft.com/office/officeart/2005/8/layout/hList1"/>
    <dgm:cxn modelId="{A7D62415-0466-48C5-8730-C4E3346519A9}" srcId="{D8A81282-E629-4485-81EC-FAB3F6D9ECA0}" destId="{2CD74937-1B08-4B10-9E1A-3814F4D2407E}" srcOrd="1" destOrd="0" parTransId="{64E74B00-2DDE-4E8C-BE84-DB33D467C5E5}" sibTransId="{BD3792EC-CD26-44B2-86EB-8EDC65001657}"/>
    <dgm:cxn modelId="{14081200-7ACA-4496-8B37-7FD6289BA5A5}" srcId="{23C1A60F-1078-4894-8C01-55627BC1330B}" destId="{E0205A90-265B-4B70-A984-C72FAFB03B04}" srcOrd="5" destOrd="0" parTransId="{22BE62CB-8AF6-436E-9A71-C7B57F8A5C3C}" sibTransId="{809FA82E-6B4C-4D36-98D4-FC2097A6C7BD}"/>
    <dgm:cxn modelId="{6B449AD7-CCCC-467F-9520-B36705D58AAD}" srcId="{D8A81282-E629-4485-81EC-FAB3F6D9ECA0}" destId="{D731B80E-7DF9-4D71-9E04-122A23145FC4}" srcOrd="5" destOrd="0" parTransId="{FAB35576-196E-44B3-AC9B-B16BCD271E5B}" sibTransId="{EF611DA8-EBDF-4B71-BD56-B74381214E11}"/>
    <dgm:cxn modelId="{2E2FDFD4-9A46-4C92-8595-686B986257CB}" type="presOf" srcId="{23C1A60F-1078-4894-8C01-55627BC1330B}" destId="{01437CC4-C176-474F-A2C1-967D383459CA}" srcOrd="0" destOrd="0" presId="urn:microsoft.com/office/officeart/2005/8/layout/hList1"/>
    <dgm:cxn modelId="{7B3FC09B-3082-47C8-873E-7DF09159D0AE}" srcId="{D9BE3172-0C7D-44BA-9CAD-417EE1EA45FC}" destId="{442D44D0-4D7D-48C3-BD00-AB402B612B25}" srcOrd="5" destOrd="0" parTransId="{1C03F1AF-BDFE-4610-89A5-4B08F972E8F8}" sibTransId="{01963FF1-BFF6-4100-97BC-26B709FCF90D}"/>
    <dgm:cxn modelId="{63D5E3EA-E8D4-4937-8F5E-FFEE0662C370}" srcId="{D8A81282-E629-4485-81EC-FAB3F6D9ECA0}" destId="{F85A7AB4-37F0-419F-A209-54EEDDABA119}" srcOrd="2" destOrd="0" parTransId="{70E11740-C4AA-4BFE-AB83-DB8ED497775B}" sibTransId="{94623B9B-A3EE-411C-BD5C-5F271F075F13}"/>
    <dgm:cxn modelId="{1C3CDF57-1523-44CE-BDBB-5AD20EFDDF71}" srcId="{D9BE3172-0C7D-44BA-9CAD-417EE1EA45FC}" destId="{3338B496-75F1-434E-861E-B3509EA54031}" srcOrd="1" destOrd="0" parTransId="{1E354AC2-FFBE-4BC8-A7B1-4D995AF29568}" sibTransId="{E92E6ED3-7966-4E39-B084-133BF78308A3}"/>
    <dgm:cxn modelId="{488CCE0E-34BA-4D35-9967-6A3594DD6793}" type="presOf" srcId="{D357E1B1-B8BC-4484-8CC9-ECD53FFB648C}" destId="{14F25DFA-FD19-4E10-95B2-99C63E7A283D}" srcOrd="0" destOrd="0" presId="urn:microsoft.com/office/officeart/2005/8/layout/hList1"/>
    <dgm:cxn modelId="{D25BBF73-EDE1-4156-AF5E-83A3B387CA1F}" type="presOf" srcId="{D8A81282-E629-4485-81EC-FAB3F6D9ECA0}" destId="{EF2169C5-9BD7-42BB-848F-171EB870ADB7}" srcOrd="0" destOrd="0" presId="urn:microsoft.com/office/officeart/2005/8/layout/hList1"/>
    <dgm:cxn modelId="{E817CC77-9EB3-49E8-932B-95460438C03C}" srcId="{D8A81282-E629-4485-81EC-FAB3F6D9ECA0}" destId="{1C35A7EA-EFD4-48CD-A7DE-947940731FA5}" srcOrd="4" destOrd="0" parTransId="{83E004DB-EE07-4396-9F5B-F1AE9A62F883}" sibTransId="{D0BA2D18-649B-4541-9F75-017F888CBB29}"/>
    <dgm:cxn modelId="{112DFA26-342C-4614-960F-D497BC6BAA76}" type="presOf" srcId="{F85A7AB4-37F0-419F-A209-54EEDDABA119}" destId="{9B42CC5E-7C5A-4F7C-B205-B112ABE56398}" srcOrd="0" destOrd="2" presId="urn:microsoft.com/office/officeart/2005/8/layout/hList1"/>
    <dgm:cxn modelId="{9B190DE3-8A67-4144-B6DF-38CFA16986E0}" type="presOf" srcId="{06EAABFD-6EDF-45AE-BC5B-49DDDFD26871}" destId="{9B42CC5E-7C5A-4F7C-B205-B112ABE56398}" srcOrd="0" destOrd="3" presId="urn:microsoft.com/office/officeart/2005/8/layout/hList1"/>
    <dgm:cxn modelId="{7C060BB4-CCB6-41E9-B994-9594285D7A21}" type="presOf" srcId="{C7637A68-AE51-4FB1-97D4-0F6D0EA3C358}" destId="{D0A3E65B-4705-425F-9DFF-A2EFABB1CE28}" srcOrd="0" destOrd="0" presId="urn:microsoft.com/office/officeart/2005/8/layout/hList1"/>
    <dgm:cxn modelId="{18D55F2E-ABEA-4FF2-B2BD-EF83292E04BF}" srcId="{D357E1B1-B8BC-4484-8CC9-ECD53FFB648C}" destId="{D8A81282-E629-4485-81EC-FAB3F6D9ECA0}" srcOrd="0" destOrd="0" parTransId="{24354803-A4AD-49CD-8707-65697B0E57AE}" sibTransId="{E7EE4840-4F60-46DE-92E9-9B24688655E4}"/>
    <dgm:cxn modelId="{294E1BBC-2C47-448C-AA0B-C317A867D07B}" type="presOf" srcId="{BC0AA72A-4A4C-4185-89EE-9AFC6C73FB3F}" destId="{9B42CC5E-7C5A-4F7C-B205-B112ABE56398}" srcOrd="0" destOrd="0" presId="urn:microsoft.com/office/officeart/2005/8/layout/hList1"/>
    <dgm:cxn modelId="{6B12CFE8-8313-4025-B863-8E0845CEB031}" type="presOf" srcId="{71921D03-239A-44CB-B438-7F44FA44A3C3}" destId="{D0A3E65B-4705-425F-9DFF-A2EFABB1CE28}" srcOrd="0" destOrd="2" presId="urn:microsoft.com/office/officeart/2005/8/layout/hList1"/>
    <dgm:cxn modelId="{39487F5C-696D-4EE7-928F-8E9D96F60A99}" srcId="{23C1A60F-1078-4894-8C01-55627BC1330B}" destId="{71921D03-239A-44CB-B438-7F44FA44A3C3}" srcOrd="2" destOrd="0" parTransId="{791C3008-C663-468A-BDBD-CC8BCBC3F973}" sibTransId="{427C835F-2B61-4026-AD0A-4DB403ED5027}"/>
    <dgm:cxn modelId="{7D3FAB23-6AF7-4FF3-8405-E60D09EEF15D}" srcId="{D9BE3172-0C7D-44BA-9CAD-417EE1EA45FC}" destId="{5F32F543-8688-4BE2-87ED-627B03BB5075}" srcOrd="2" destOrd="0" parTransId="{58DEA0E7-E3CC-48DF-9D4B-81D26BB09F74}" sibTransId="{F63200CC-4820-4A08-A836-AD07931125C9}"/>
    <dgm:cxn modelId="{EA2FFD68-0659-4431-B872-CCC6B41E5E8B}" type="presOf" srcId="{5F32F543-8688-4BE2-87ED-627B03BB5075}" destId="{976B9215-7B8B-42EA-A802-EFCAF366085C}" srcOrd="0" destOrd="2" presId="urn:microsoft.com/office/officeart/2005/8/layout/hList1"/>
    <dgm:cxn modelId="{4AD91879-F55C-4C0D-9880-D7A0F5C76F53}" type="presOf" srcId="{D9BE3172-0C7D-44BA-9CAD-417EE1EA45FC}" destId="{7B6A6FF0-8F56-444C-A071-6C204A5A462A}" srcOrd="0" destOrd="0" presId="urn:microsoft.com/office/officeart/2005/8/layout/hList1"/>
    <dgm:cxn modelId="{BC8C5922-8746-4BA7-B897-E7A42F9EDA8F}" srcId="{D8A81282-E629-4485-81EC-FAB3F6D9ECA0}" destId="{BC0AA72A-4A4C-4185-89EE-9AFC6C73FB3F}" srcOrd="0" destOrd="0" parTransId="{56BD20F9-6FA4-4935-BE6E-6DF79028C7F3}" sibTransId="{A94177C2-26A5-42A0-8ABC-A7C969E61C67}"/>
    <dgm:cxn modelId="{BB410943-64B1-45AE-B39B-7385F04446FE}" type="presOf" srcId="{39A5F9F7-43AF-4F71-A60A-67D1A309656D}" destId="{D0A3E65B-4705-425F-9DFF-A2EFABB1CE28}" srcOrd="0" destOrd="4" presId="urn:microsoft.com/office/officeart/2005/8/layout/hList1"/>
    <dgm:cxn modelId="{E1FF3748-FE47-48D8-ABBB-D5D50CEB8754}" srcId="{23C1A60F-1078-4894-8C01-55627BC1330B}" destId="{66D94AD9-1A53-4502-9F04-DF8DD019D309}" srcOrd="3" destOrd="0" parTransId="{F86966E1-D72B-4A57-97F4-7B7C0797E6DB}" sibTransId="{4A0A874F-4ADB-43D3-9B60-DDABAE397171}"/>
    <dgm:cxn modelId="{B0E532E1-0B59-40D0-B076-3BC83AA8F31E}" type="presOf" srcId="{2CD74937-1B08-4B10-9E1A-3814F4D2407E}" destId="{9B42CC5E-7C5A-4F7C-B205-B112ABE56398}" srcOrd="0" destOrd="1" presId="urn:microsoft.com/office/officeart/2005/8/layout/hList1"/>
    <dgm:cxn modelId="{31766460-2597-412B-AA63-A8CE213B8982}" srcId="{23C1A60F-1078-4894-8C01-55627BC1330B}" destId="{39A5F9F7-43AF-4F71-A60A-67D1A309656D}" srcOrd="4" destOrd="0" parTransId="{E4FF4B61-6855-461A-BD5F-806650AF53CD}" sibTransId="{BD81E481-E960-4945-8E70-98A8433AADA5}"/>
    <dgm:cxn modelId="{1CDF2D62-D92B-4062-957D-0C47157BB15D}" type="presOf" srcId="{D681D17D-2DC0-49BC-812C-D88CF3F1F22B}" destId="{D0A3E65B-4705-425F-9DFF-A2EFABB1CE28}" srcOrd="0" destOrd="1" presId="urn:microsoft.com/office/officeart/2005/8/layout/hList1"/>
    <dgm:cxn modelId="{A2667A2D-CDCA-438F-BEE5-44854383019F}" type="presParOf" srcId="{14F25DFA-FD19-4E10-95B2-99C63E7A283D}" destId="{D4A69377-BF4A-4A2F-9277-5AF30E043DF3}" srcOrd="0" destOrd="0" presId="urn:microsoft.com/office/officeart/2005/8/layout/hList1"/>
    <dgm:cxn modelId="{1CCBE6EA-E515-492D-903A-78D7BBA906F9}" type="presParOf" srcId="{D4A69377-BF4A-4A2F-9277-5AF30E043DF3}" destId="{EF2169C5-9BD7-42BB-848F-171EB870ADB7}" srcOrd="0" destOrd="0" presId="urn:microsoft.com/office/officeart/2005/8/layout/hList1"/>
    <dgm:cxn modelId="{DD329BF0-142E-4DA6-B68D-15F1A3EFF326}" type="presParOf" srcId="{D4A69377-BF4A-4A2F-9277-5AF30E043DF3}" destId="{9B42CC5E-7C5A-4F7C-B205-B112ABE56398}" srcOrd="1" destOrd="0" presId="urn:microsoft.com/office/officeart/2005/8/layout/hList1"/>
    <dgm:cxn modelId="{E84E5480-F5A2-46EA-9DFB-71A46C8984B4}" type="presParOf" srcId="{14F25DFA-FD19-4E10-95B2-99C63E7A283D}" destId="{3D7A1D59-684F-4561-BA16-953D1862A44D}" srcOrd="1" destOrd="0" presId="urn:microsoft.com/office/officeart/2005/8/layout/hList1"/>
    <dgm:cxn modelId="{8002EC15-7C5F-433B-8D79-C661C52D79AA}" type="presParOf" srcId="{14F25DFA-FD19-4E10-95B2-99C63E7A283D}" destId="{5BC52611-1A43-4104-ABFC-54CF30D93B89}" srcOrd="2" destOrd="0" presId="urn:microsoft.com/office/officeart/2005/8/layout/hList1"/>
    <dgm:cxn modelId="{B0A4206A-755E-4935-A51C-DA6CF3E8562C}" type="presParOf" srcId="{5BC52611-1A43-4104-ABFC-54CF30D93B89}" destId="{7B6A6FF0-8F56-444C-A071-6C204A5A462A}" srcOrd="0" destOrd="0" presId="urn:microsoft.com/office/officeart/2005/8/layout/hList1"/>
    <dgm:cxn modelId="{3AC1086D-A69D-4A8B-A7BD-565B7CA69ADC}" type="presParOf" srcId="{5BC52611-1A43-4104-ABFC-54CF30D93B89}" destId="{976B9215-7B8B-42EA-A802-EFCAF366085C}" srcOrd="1" destOrd="0" presId="urn:microsoft.com/office/officeart/2005/8/layout/hList1"/>
    <dgm:cxn modelId="{B407E854-1FF8-4C38-B227-E900A26E6B91}" type="presParOf" srcId="{14F25DFA-FD19-4E10-95B2-99C63E7A283D}" destId="{7452A6C8-3F98-4C94-A90D-41EC9D4276BA}" srcOrd="3" destOrd="0" presId="urn:microsoft.com/office/officeart/2005/8/layout/hList1"/>
    <dgm:cxn modelId="{4471E85D-D0F6-47A7-A140-603932D19D77}" type="presParOf" srcId="{14F25DFA-FD19-4E10-95B2-99C63E7A283D}" destId="{AEA16319-C749-40E3-A41C-8733F52E7FAE}" srcOrd="4" destOrd="0" presId="urn:microsoft.com/office/officeart/2005/8/layout/hList1"/>
    <dgm:cxn modelId="{010534A2-1C7F-4F60-9EB1-48B77C0B4E5F}" type="presParOf" srcId="{AEA16319-C749-40E3-A41C-8733F52E7FAE}" destId="{01437CC4-C176-474F-A2C1-967D383459CA}" srcOrd="0" destOrd="0" presId="urn:microsoft.com/office/officeart/2005/8/layout/hList1"/>
    <dgm:cxn modelId="{D17584B2-5415-4820-8474-E919B107EA08}" type="presParOf" srcId="{AEA16319-C749-40E3-A41C-8733F52E7FAE}" destId="{D0A3E65B-4705-425F-9DFF-A2EFABB1CE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69C5-9BD7-42BB-848F-171EB870ADB7}">
      <dsp:nvSpPr>
        <dsp:cNvPr id="0" name=""/>
        <dsp:cNvSpPr/>
      </dsp:nvSpPr>
      <dsp:spPr>
        <a:xfrm>
          <a:off x="0" y="94403"/>
          <a:ext cx="3194516" cy="576000"/>
        </a:xfrm>
        <a:prstGeom prst="rect">
          <a:avLst/>
        </a:prstGeom>
        <a:solidFill>
          <a:schemeClr val="bg1">
            <a:lumMod val="10000"/>
            <a:lumOff val="90000"/>
          </a:schemeClr>
        </a:solidFill>
        <a:ln w="25400" cap="flat" cmpd="sng" algn="ctr">
          <a:solidFill>
            <a:srgbClr val="1B3D6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solidFill>
                <a:schemeClr val="accent1"/>
              </a:solidFill>
            </a:rPr>
            <a:t>Energy-Related </a:t>
          </a:r>
          <a:endParaRPr lang="es-MX" sz="2400" b="1" kern="1200" dirty="0">
            <a:solidFill>
              <a:schemeClr val="accent1"/>
            </a:solidFill>
          </a:endParaRPr>
        </a:p>
      </dsp:txBody>
      <dsp:txXfrm>
        <a:off x="0" y="94403"/>
        <a:ext cx="3194516" cy="576000"/>
      </dsp:txXfrm>
    </dsp:sp>
    <dsp:sp modelId="{9B42CC5E-7C5A-4F7C-B205-B112ABE56398}">
      <dsp:nvSpPr>
        <dsp:cNvPr id="0" name=""/>
        <dsp:cNvSpPr/>
      </dsp:nvSpPr>
      <dsp:spPr>
        <a:xfrm>
          <a:off x="3276" y="691669"/>
          <a:ext cx="3194516" cy="3293999"/>
        </a:xfrm>
        <a:prstGeom prst="rect">
          <a:avLst/>
        </a:prstGeom>
        <a:solidFill>
          <a:srgbClr val="1B3D6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Vary with kWh of energy generated</a:t>
          </a:r>
          <a:endParaRPr lang="es-MX" sz="2000" b="1" kern="1200" dirty="0">
            <a:solidFill>
              <a:schemeClr val="bg1"/>
            </a:solidFill>
          </a:endParaRPr>
        </a:p>
        <a:p>
          <a:pPr marL="228600" lvl="1" indent="-228600" algn="l" defTabSz="889000">
            <a:lnSpc>
              <a:spcPct val="90000"/>
            </a:lnSpc>
            <a:spcBef>
              <a:spcPct val="0"/>
            </a:spcBef>
            <a:spcAft>
              <a:spcPct val="15000"/>
            </a:spcAft>
            <a:buChar char="••"/>
          </a:pPr>
          <a:endParaRPr lang="es-MX" sz="2000" b="1" kern="1200" dirty="0">
            <a:solidFill>
              <a:schemeClr val="bg1"/>
            </a:solidFill>
          </a:endParaRPr>
        </a:p>
        <a:p>
          <a:pPr marL="228600" lvl="1" indent="-228600" algn="l" defTabSz="889000">
            <a:lnSpc>
              <a:spcPct val="90000"/>
            </a:lnSpc>
            <a:spcBef>
              <a:spcPct val="0"/>
            </a:spcBef>
            <a:spcAft>
              <a:spcPct val="15000"/>
            </a:spcAft>
            <a:buChar char="••"/>
          </a:pPr>
          <a:r>
            <a:rPr lang="en-US" sz="2000" b="1" kern="1200" noProof="0" dirty="0">
              <a:solidFill>
                <a:schemeClr val="bg1"/>
              </a:solidFill>
            </a:rPr>
            <a:t>What are the costs to provide an additional kWh of energy</a:t>
          </a:r>
          <a:r>
            <a:rPr lang="es-MX" sz="2000" b="1" kern="1200" dirty="0">
              <a:solidFill>
                <a:schemeClr val="bg1"/>
              </a:solidFill>
            </a:rPr>
            <a:t>?</a:t>
          </a:r>
        </a:p>
        <a:p>
          <a:pPr marL="228600" lvl="1" indent="-228600" algn="l" defTabSz="889000">
            <a:lnSpc>
              <a:spcPct val="90000"/>
            </a:lnSpc>
            <a:spcBef>
              <a:spcPct val="0"/>
            </a:spcBef>
            <a:spcAft>
              <a:spcPct val="15000"/>
            </a:spcAft>
            <a:buChar char="••"/>
          </a:pPr>
          <a:endParaRPr lang="es-MX" sz="2000" b="1" kern="1200" dirty="0">
            <a:solidFill>
              <a:schemeClr val="bg1"/>
            </a:solidFill>
          </a:endParaRPr>
        </a:p>
        <a:p>
          <a:pPr marL="228600" lvl="1" indent="-228600" algn="l" defTabSz="889000">
            <a:lnSpc>
              <a:spcPct val="90000"/>
            </a:lnSpc>
            <a:spcBef>
              <a:spcPct val="0"/>
            </a:spcBef>
            <a:spcAft>
              <a:spcPct val="15000"/>
            </a:spcAft>
            <a:buChar char="••"/>
          </a:pPr>
          <a:r>
            <a:rPr lang="en-US" sz="2000" b="1" kern="1200" dirty="0">
              <a:solidFill>
                <a:schemeClr val="bg1"/>
              </a:solidFill>
            </a:rPr>
            <a:t>Fuel, wholesale purchase power</a:t>
          </a:r>
          <a:endParaRPr lang="es-MX" sz="2000" b="1" kern="1200" dirty="0">
            <a:solidFill>
              <a:schemeClr val="bg1"/>
            </a:solidFill>
          </a:endParaRPr>
        </a:p>
        <a:p>
          <a:pPr marL="228600" lvl="1" indent="-228600" algn="l" defTabSz="889000">
            <a:lnSpc>
              <a:spcPct val="90000"/>
            </a:lnSpc>
            <a:spcBef>
              <a:spcPct val="0"/>
            </a:spcBef>
            <a:spcAft>
              <a:spcPct val="15000"/>
            </a:spcAft>
            <a:buChar char="••"/>
          </a:pPr>
          <a:endParaRPr lang="es-MX" sz="2000" kern="1200" dirty="0">
            <a:solidFill>
              <a:schemeClr val="accent1"/>
            </a:solidFill>
          </a:endParaRPr>
        </a:p>
      </dsp:txBody>
      <dsp:txXfrm>
        <a:off x="3276" y="691669"/>
        <a:ext cx="3194516" cy="3293999"/>
      </dsp:txXfrm>
    </dsp:sp>
    <dsp:sp modelId="{7B6A6FF0-8F56-444C-A071-6C204A5A462A}">
      <dsp:nvSpPr>
        <dsp:cNvPr id="0" name=""/>
        <dsp:cNvSpPr/>
      </dsp:nvSpPr>
      <dsp:spPr>
        <a:xfrm>
          <a:off x="3645025" y="94403"/>
          <a:ext cx="3194516" cy="576000"/>
        </a:xfrm>
        <a:prstGeom prst="rect">
          <a:avLst/>
        </a:prstGeom>
        <a:solidFill>
          <a:schemeClr val="bg1">
            <a:lumMod val="10000"/>
            <a:lumOff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solidFill>
                <a:schemeClr val="accent1"/>
              </a:solidFill>
            </a:rPr>
            <a:t>Demand-Related </a:t>
          </a:r>
          <a:endParaRPr lang="es-MX" sz="2400" b="1" kern="1200" dirty="0">
            <a:solidFill>
              <a:schemeClr val="accent1"/>
            </a:solidFill>
          </a:endParaRPr>
        </a:p>
      </dsp:txBody>
      <dsp:txXfrm>
        <a:off x="3645025" y="94403"/>
        <a:ext cx="3194516" cy="576000"/>
      </dsp:txXfrm>
    </dsp:sp>
    <dsp:sp modelId="{976B9215-7B8B-42EA-A802-EFCAF366085C}">
      <dsp:nvSpPr>
        <dsp:cNvPr id="0" name=""/>
        <dsp:cNvSpPr/>
      </dsp:nvSpPr>
      <dsp:spPr>
        <a:xfrm>
          <a:off x="3645025" y="691669"/>
          <a:ext cx="3194516" cy="3293999"/>
        </a:xfrm>
        <a:prstGeom prst="rect">
          <a:avLst/>
        </a:prstGeom>
        <a:solidFill>
          <a:schemeClr val="bg1">
            <a:lumMod val="65000"/>
            <a:alpha val="89804"/>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Vary with the kW of instantaneous demand, peak capacity</a:t>
          </a:r>
          <a:endParaRPr lang="es-MX" sz="2000" b="1" kern="1200" dirty="0">
            <a:solidFill>
              <a:schemeClr val="bg1"/>
            </a:solidFill>
          </a:endParaRPr>
        </a:p>
        <a:p>
          <a:pPr marL="228600" lvl="1" indent="-228600" algn="l" defTabSz="889000">
            <a:lnSpc>
              <a:spcPct val="90000"/>
            </a:lnSpc>
            <a:spcBef>
              <a:spcPct val="0"/>
            </a:spcBef>
            <a:spcAft>
              <a:spcPct val="15000"/>
            </a:spcAft>
            <a:buChar char="••"/>
          </a:pPr>
          <a:endParaRPr lang="es-MX" sz="2000" b="1" kern="1200" dirty="0">
            <a:solidFill>
              <a:schemeClr val="bg1"/>
            </a:solidFill>
          </a:endParaRPr>
        </a:p>
        <a:p>
          <a:pPr marL="228600" lvl="1" indent="-228600" algn="l" defTabSz="889000">
            <a:lnSpc>
              <a:spcPct val="90000"/>
            </a:lnSpc>
            <a:spcBef>
              <a:spcPct val="0"/>
            </a:spcBef>
            <a:spcAft>
              <a:spcPct val="15000"/>
            </a:spcAft>
            <a:buChar char="••"/>
          </a:pPr>
          <a:r>
            <a:rPr lang="en-US" sz="2000" b="1" kern="1200" noProof="0" dirty="0">
              <a:solidFill>
                <a:schemeClr val="bg1"/>
              </a:solidFill>
            </a:rPr>
            <a:t>What are the costs to add  capacity?</a:t>
          </a:r>
        </a:p>
        <a:p>
          <a:pPr marL="228600" lvl="1" indent="-228600" algn="l" defTabSz="889000">
            <a:lnSpc>
              <a:spcPct val="90000"/>
            </a:lnSpc>
            <a:spcBef>
              <a:spcPct val="0"/>
            </a:spcBef>
            <a:spcAft>
              <a:spcPct val="15000"/>
            </a:spcAft>
            <a:buChar char="••"/>
          </a:pPr>
          <a:endParaRPr lang="en-US" sz="2000" b="1" kern="1200" noProof="0" dirty="0">
            <a:solidFill>
              <a:schemeClr val="bg1"/>
            </a:solidFill>
          </a:endParaRPr>
        </a:p>
        <a:p>
          <a:pPr marL="228600" lvl="1" indent="-228600" algn="l" defTabSz="889000">
            <a:lnSpc>
              <a:spcPct val="90000"/>
            </a:lnSpc>
            <a:spcBef>
              <a:spcPct val="0"/>
            </a:spcBef>
            <a:spcAft>
              <a:spcPct val="15000"/>
            </a:spcAft>
            <a:buChar char="••"/>
          </a:pPr>
          <a:r>
            <a:rPr lang="en-US" sz="2000" b="1" kern="1200" dirty="0">
              <a:solidFill>
                <a:schemeClr val="bg1"/>
              </a:solidFill>
            </a:rPr>
            <a:t>Generation, transmission and distribution capacity</a:t>
          </a:r>
          <a:endParaRPr lang="en-US" sz="2000" b="1" kern="1200" noProof="0" dirty="0">
            <a:solidFill>
              <a:schemeClr val="bg1"/>
            </a:solidFill>
          </a:endParaRPr>
        </a:p>
        <a:p>
          <a:pPr marL="228600" lvl="1" indent="-228600" algn="l" defTabSz="889000">
            <a:lnSpc>
              <a:spcPct val="90000"/>
            </a:lnSpc>
            <a:spcBef>
              <a:spcPct val="0"/>
            </a:spcBef>
            <a:spcAft>
              <a:spcPct val="15000"/>
            </a:spcAft>
            <a:buChar char="••"/>
          </a:pPr>
          <a:endParaRPr lang="es-MX" sz="2000" b="1" kern="1200" dirty="0">
            <a:solidFill>
              <a:schemeClr val="bg1"/>
            </a:solidFill>
          </a:endParaRPr>
        </a:p>
      </dsp:txBody>
      <dsp:txXfrm>
        <a:off x="3645025" y="691669"/>
        <a:ext cx="3194516" cy="3293999"/>
      </dsp:txXfrm>
    </dsp:sp>
    <dsp:sp modelId="{01437CC4-C176-474F-A2C1-967D383459CA}">
      <dsp:nvSpPr>
        <dsp:cNvPr id="0" name=""/>
        <dsp:cNvSpPr/>
      </dsp:nvSpPr>
      <dsp:spPr>
        <a:xfrm>
          <a:off x="7286774" y="94403"/>
          <a:ext cx="3194516" cy="576000"/>
        </a:xfrm>
        <a:prstGeom prst="rect">
          <a:avLst/>
        </a:prstGeom>
        <a:solidFill>
          <a:schemeClr val="bg1">
            <a:lumMod val="10000"/>
            <a:lumOff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a:solidFill>
                <a:schemeClr val="accent1"/>
              </a:solidFill>
            </a:rPr>
            <a:t>Customer-Related </a:t>
          </a:r>
          <a:endParaRPr lang="es-MX" sz="2400" b="1" kern="1200" dirty="0">
            <a:solidFill>
              <a:schemeClr val="accent1"/>
            </a:solidFill>
          </a:endParaRPr>
        </a:p>
      </dsp:txBody>
      <dsp:txXfrm>
        <a:off x="7286774" y="94403"/>
        <a:ext cx="3194516" cy="576000"/>
      </dsp:txXfrm>
    </dsp:sp>
    <dsp:sp modelId="{D0A3E65B-4705-425F-9DFF-A2EFABB1CE28}">
      <dsp:nvSpPr>
        <dsp:cNvPr id="0" name=""/>
        <dsp:cNvSpPr/>
      </dsp:nvSpPr>
      <dsp:spPr>
        <a:xfrm>
          <a:off x="7286774" y="691669"/>
          <a:ext cx="3194516" cy="3293999"/>
        </a:xfrm>
        <a:prstGeom prst="rect">
          <a:avLst/>
        </a:prstGeom>
        <a:solidFill>
          <a:srgbClr val="008EA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schemeClr val="bg1"/>
              </a:solidFill>
            </a:rPr>
            <a:t>Vary with the number of customers</a:t>
          </a:r>
          <a:endParaRPr lang="es-MX" sz="2000" b="1" kern="1200" dirty="0">
            <a:solidFill>
              <a:schemeClr val="bg1"/>
            </a:solidFill>
          </a:endParaRPr>
        </a:p>
        <a:p>
          <a:pPr marL="228600" lvl="1" indent="-228600" algn="l" defTabSz="889000">
            <a:lnSpc>
              <a:spcPct val="90000"/>
            </a:lnSpc>
            <a:spcBef>
              <a:spcPct val="0"/>
            </a:spcBef>
            <a:spcAft>
              <a:spcPct val="15000"/>
            </a:spcAft>
            <a:buChar char="••"/>
          </a:pPr>
          <a:endParaRPr lang="es-MX" sz="2000" b="1" kern="1200" dirty="0">
            <a:solidFill>
              <a:schemeClr val="bg1"/>
            </a:solidFill>
          </a:endParaRPr>
        </a:p>
        <a:p>
          <a:pPr marL="228600" lvl="1" indent="-228600" algn="l" defTabSz="889000">
            <a:lnSpc>
              <a:spcPct val="90000"/>
            </a:lnSpc>
            <a:spcBef>
              <a:spcPct val="0"/>
            </a:spcBef>
            <a:spcAft>
              <a:spcPct val="15000"/>
            </a:spcAft>
            <a:buChar char="••"/>
          </a:pPr>
          <a:r>
            <a:rPr lang="en-US" sz="2000" b="1" kern="1200" noProof="0" dirty="0">
              <a:solidFill>
                <a:schemeClr val="bg1"/>
              </a:solidFill>
            </a:rPr>
            <a:t>What are the costs to add an additional customer</a:t>
          </a:r>
          <a:r>
            <a:rPr lang="es-MX" sz="2000" b="1" kern="1200" dirty="0">
              <a:solidFill>
                <a:schemeClr val="bg1"/>
              </a:solidFill>
            </a:rPr>
            <a:t>?</a:t>
          </a:r>
        </a:p>
        <a:p>
          <a:pPr marL="228600" lvl="1" indent="-228600" algn="l" defTabSz="889000">
            <a:lnSpc>
              <a:spcPct val="90000"/>
            </a:lnSpc>
            <a:spcBef>
              <a:spcPct val="0"/>
            </a:spcBef>
            <a:spcAft>
              <a:spcPct val="15000"/>
            </a:spcAft>
            <a:buChar char="••"/>
          </a:pPr>
          <a:endParaRPr lang="es-MX" sz="2000" b="1" kern="1200" dirty="0">
            <a:solidFill>
              <a:schemeClr val="bg1"/>
            </a:solidFill>
          </a:endParaRPr>
        </a:p>
        <a:p>
          <a:pPr marL="228600" lvl="1" indent="-228600" algn="l" defTabSz="889000">
            <a:lnSpc>
              <a:spcPct val="90000"/>
            </a:lnSpc>
            <a:spcBef>
              <a:spcPct val="0"/>
            </a:spcBef>
            <a:spcAft>
              <a:spcPct val="15000"/>
            </a:spcAft>
            <a:buChar char="••"/>
          </a:pPr>
          <a:r>
            <a:rPr lang="en-US" sz="2000" b="1" kern="1200" dirty="0">
              <a:solidFill>
                <a:schemeClr val="bg1"/>
              </a:solidFill>
            </a:rPr>
            <a:t>Meters, service drops, poles, billing and customer care</a:t>
          </a:r>
          <a:endParaRPr lang="en-US" sz="2000" kern="1200" dirty="0"/>
        </a:p>
        <a:p>
          <a:pPr marL="228600" lvl="1" indent="-228600" algn="l" defTabSz="889000">
            <a:lnSpc>
              <a:spcPct val="90000"/>
            </a:lnSpc>
            <a:spcBef>
              <a:spcPct val="0"/>
            </a:spcBef>
            <a:spcAft>
              <a:spcPct val="15000"/>
            </a:spcAft>
            <a:buChar char="••"/>
          </a:pPr>
          <a:endParaRPr lang="en-US" sz="2000" b="1" kern="1200" noProof="0" dirty="0">
            <a:solidFill>
              <a:schemeClr val="bg1"/>
            </a:solidFill>
          </a:endParaRPr>
        </a:p>
      </dsp:txBody>
      <dsp:txXfrm>
        <a:off x="7286774" y="691669"/>
        <a:ext cx="3194516" cy="3293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869244"/>
          </a:xfrm>
          <a:prstGeom prst="rect">
            <a:avLst/>
          </a:prstGeom>
        </p:spPr>
        <p:txBody>
          <a:bodyPr vert="horz" lIns="91440" tIns="274320" rIns="91440" bIns="45720" rtlCol="0"/>
          <a:lstStyle>
            <a:lvl1pPr algn="l">
              <a:defRPr sz="1200"/>
            </a:lvl1pPr>
          </a:lstStyle>
          <a:p>
            <a:pPr algn="ctr"/>
            <a:r>
              <a:rPr lang="en-US" sz="900" cap="all" dirty="0" smtClean="0">
                <a:solidFill>
                  <a:schemeClr val="bg2"/>
                </a:solidFill>
              </a:rPr>
              <a:t>Privileged and Confidential. Prepared at the Request of Counsel. </a:t>
            </a:r>
            <a:endParaRPr lang="en-US" sz="900" cap="all" dirty="0">
              <a:solidFill>
                <a:schemeClr val="bg2"/>
              </a:solidFill>
            </a:endParaRPr>
          </a:p>
        </p:txBody>
      </p:sp>
      <p:sp>
        <p:nvSpPr>
          <p:cNvPr id="5" name="Slide Number Placeholder 4"/>
          <p:cNvSpPr>
            <a:spLocks noGrp="1"/>
          </p:cNvSpPr>
          <p:nvPr>
            <p:ph type="sldNum" sz="quarter" idx="3"/>
          </p:nvPr>
        </p:nvSpPr>
        <p:spPr>
          <a:xfrm>
            <a:off x="3884613" y="8286044"/>
            <a:ext cx="2971800" cy="856369"/>
          </a:xfrm>
          <a:prstGeom prst="rect">
            <a:avLst/>
          </a:prstGeom>
        </p:spPr>
        <p:txBody>
          <a:bodyPr vert="horz" lIns="91440" tIns="45720" rIns="457200" bIns="274320" rtlCol="0" anchor="b"/>
          <a:lstStyle>
            <a:lvl1pPr algn="r">
              <a:defRPr sz="1200"/>
            </a:lvl1pPr>
          </a:lstStyle>
          <a:p>
            <a:r>
              <a:rPr lang="en-US" sz="900" dirty="0" smtClean="0">
                <a:solidFill>
                  <a:schemeClr val="bg2"/>
                </a:solidFill>
              </a:rPr>
              <a:t>brattle.com | </a:t>
            </a:r>
            <a:fld id="{5FD8B14C-3EA3-324D-8C14-8036283303BC}" type="slidenum">
              <a:rPr lang="en-US" sz="900" smtClean="0">
                <a:solidFill>
                  <a:schemeClr val="bg2"/>
                </a:solidFill>
              </a:rPr>
              <a:t>‹#›</a:t>
            </a:fld>
            <a:endParaRPr lang="en-US" sz="900" dirty="0">
              <a:solidFill>
                <a:schemeClr val="bg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39" y="8486422"/>
            <a:ext cx="1229661" cy="534903"/>
          </a:xfrm>
          <a:prstGeom prst="rect">
            <a:avLst/>
          </a:prstGeom>
        </p:spPr>
      </p:pic>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lIns="91440" tIns="274320" rIns="91440" bIns="45720" rtlCol="0"/>
          <a:lstStyle>
            <a:lvl1pPr algn="ctr">
              <a:defRPr sz="900" cap="all" baseline="0">
                <a:solidFill>
                  <a:schemeClr val="bg2"/>
                </a:solidFill>
              </a:defRPr>
            </a:lvl1pPr>
          </a:lstStyle>
          <a:p>
            <a:r>
              <a:rPr lang="en-US" dirty="0" smtClean="0"/>
              <a:t>Privileged and Confidential. Prepared at the Request of Counsel. </a:t>
            </a:r>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458200"/>
            <a:ext cx="2971800" cy="684213"/>
          </a:xfrm>
          <a:prstGeom prst="rect">
            <a:avLst/>
          </a:prstGeom>
        </p:spPr>
        <p:txBody>
          <a:bodyPr vert="horz" lIns="91440" tIns="91440" rIns="457200" bIns="274320" rtlCol="0" anchor="b"/>
          <a:lstStyle>
            <a:lvl1pPr algn="r">
              <a:defRPr sz="900">
                <a:solidFill>
                  <a:schemeClr val="bg2"/>
                </a:solidFill>
              </a:defRPr>
            </a:lvl1pPr>
          </a:lstStyle>
          <a:p>
            <a:r>
              <a:rPr lang="en-US" dirty="0" smtClean="0"/>
              <a:t>brattle.com | </a:t>
            </a:r>
            <a:fld id="{BE1D8E7A-F6DA-5A4C-BF56-6CCEDAF8B339}"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39" y="8486422"/>
            <a:ext cx="1229661" cy="534903"/>
          </a:xfrm>
          <a:prstGeom prst="rect">
            <a:avLst/>
          </a:prstGeom>
        </p:spPr>
      </p:pic>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ftr="0" dt="0"/>
  <p:notesStyle>
    <a:lvl1pPr marL="0" algn="l" defTabSz="457200" rtl="0" eaLnBrk="1" latinLnBrk="0" hangingPunct="1">
      <a:spcBef>
        <a:spcPts val="1200"/>
      </a:spcBef>
      <a:defRPr sz="1200" kern="1200">
        <a:solidFill>
          <a:schemeClr val="tx1"/>
        </a:solidFill>
        <a:latin typeface="+mn-lt"/>
        <a:ea typeface="+mn-ea"/>
        <a:cs typeface="+mn-cs"/>
      </a:defRPr>
    </a:lvl1pPr>
    <a:lvl2pPr marL="169863" indent="-169863" algn="l" defTabSz="457200" rtl="0" eaLnBrk="1" latinLnBrk="0" hangingPunct="1">
      <a:spcBef>
        <a:spcPts val="600"/>
      </a:spcBef>
      <a:buClr>
        <a:schemeClr val="accent2"/>
      </a:buClr>
      <a:buFont typeface="Symbol" panose="05050102010706020507" pitchFamily="18" charset="2"/>
      <a:buChar char=""/>
      <a:defRPr sz="1200" kern="1200">
        <a:solidFill>
          <a:schemeClr val="tx1"/>
        </a:solidFill>
        <a:latin typeface="+mn-lt"/>
        <a:ea typeface="+mn-ea"/>
        <a:cs typeface="+mn-cs"/>
      </a:defRPr>
    </a:lvl2pPr>
    <a:lvl3pPr marL="338138" indent="-168275" algn="l" defTabSz="457200" rtl="0" eaLnBrk="1" latinLnBrk="0" hangingPunct="1">
      <a:spcBef>
        <a:spcPts val="300"/>
      </a:spcBef>
      <a:buClr>
        <a:schemeClr val="accent2"/>
      </a:buClr>
      <a:buFont typeface="Calibri" panose="020F0502020204030204" pitchFamily="34" charset="0"/>
      <a:buChar char="–"/>
      <a:defRPr sz="1200" kern="1200">
        <a:solidFill>
          <a:schemeClr val="tx1"/>
        </a:solidFill>
        <a:latin typeface="+mn-lt"/>
        <a:ea typeface="+mn-ea"/>
        <a:cs typeface="+mn-cs"/>
      </a:defRPr>
    </a:lvl3pPr>
    <a:lvl4pPr marL="519113" indent="-180975" algn="l" defTabSz="457200" rtl="0" eaLnBrk="1" latinLnBrk="0" hangingPunct="1">
      <a:spcBef>
        <a:spcPts val="300"/>
      </a:spcBef>
      <a:buClr>
        <a:schemeClr val="bg2"/>
      </a:buClr>
      <a:buSzPct val="70000"/>
      <a:buFont typeface="Wingdings 3" panose="05040102010807070707" pitchFamily="18" charset="2"/>
      <a:buChar char=""/>
      <a:defRPr sz="1200" kern="1200">
        <a:solidFill>
          <a:schemeClr val="tx1"/>
        </a:solidFill>
        <a:latin typeface="+mn-lt"/>
        <a:ea typeface="+mn-ea"/>
        <a:cs typeface="+mn-cs"/>
      </a:defRPr>
    </a:lvl4pPr>
    <a:lvl5pPr marL="171450" indent="-171450" algn="l" defTabSz="457200" rtl="0" eaLnBrk="1" latinLnBrk="0" hangingPunct="1">
      <a:spcBef>
        <a:spcPts val="1200"/>
      </a:spcBef>
      <a:buClr>
        <a:schemeClr val="accent2"/>
      </a:buClr>
      <a:buSzPct val="150000"/>
      <a:buFont typeface="Calibri" panose="020F0502020204030204" pitchFamily="34" charset="0"/>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residential delivery rates typically have two components to recover a multitude of utility service costs: fixed charges and volumetric rates</a:t>
            </a:r>
          </a:p>
          <a:p>
            <a:endParaRPr lang="en-US" dirty="0"/>
          </a:p>
          <a:p>
            <a:pPr>
              <a:spcBef>
                <a:spcPts val="1500"/>
              </a:spcBef>
            </a:pPr>
            <a:r>
              <a:rPr lang="en-US" dirty="0"/>
              <a:t>An ideal rate structure would attribute a separate charge to address each of the cost categories. </a:t>
            </a:r>
            <a:r>
              <a:rPr lang="en-US" dirty="0">
                <a:solidFill>
                  <a:srgbClr val="000000"/>
                </a:solidFill>
              </a:rPr>
              <a:t>However, as much as rates should promote economic efficiency and equity, the complexity of the rates should be balanced against their likely customer understanding</a:t>
            </a:r>
          </a:p>
          <a:p>
            <a:endParaRPr lang="en-US" dirty="0"/>
          </a:p>
        </p:txBody>
      </p:sp>
      <p:sp>
        <p:nvSpPr>
          <p:cNvPr id="4" name="Header Placeholder 3"/>
          <p:cNvSpPr>
            <a:spLocks noGrp="1"/>
          </p:cNvSpPr>
          <p:nvPr>
            <p:ph type="hdr" sz="quarter" idx="10"/>
          </p:nvPr>
        </p:nvSpPr>
        <p:spPr/>
        <p:txBody>
          <a:bodyPr/>
          <a:lstStyle/>
          <a:p>
            <a:r>
              <a:rPr lang="en-US"/>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a:t>brattle.com | </a:t>
            </a:r>
            <a:fld id="{BE1D8E7A-F6DA-5A4C-BF56-6CCEDAF8B339}" type="slidenum">
              <a:rPr lang="en-US" smtClean="0"/>
              <a:pPr/>
              <a:t>5</a:t>
            </a:fld>
            <a:endParaRPr lang="en-US" dirty="0"/>
          </a:p>
        </p:txBody>
      </p:sp>
    </p:spTree>
    <p:extLst>
      <p:ext uri="{BB962C8B-B14F-4D97-AF65-F5344CB8AC3E}">
        <p14:creationId xmlns:p14="http://schemas.microsoft.com/office/powerpoint/2010/main" val="90957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a:t>brattle.com | </a:t>
            </a:r>
            <a:fld id="{BE1D8E7A-F6DA-5A4C-BF56-6CCEDAF8B339}" type="slidenum">
              <a:rPr lang="en-US" smtClean="0"/>
              <a:pPr/>
              <a:t>7</a:t>
            </a:fld>
            <a:endParaRPr lang="en-US" dirty="0"/>
          </a:p>
        </p:txBody>
      </p:sp>
    </p:spTree>
    <p:extLst>
      <p:ext uri="{BB962C8B-B14F-4D97-AF65-F5344CB8AC3E}">
        <p14:creationId xmlns:p14="http://schemas.microsoft.com/office/powerpoint/2010/main" val="3489063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spTree>
      <p:nvGrpSpPr>
        <p:cNvPr id="1" name=""/>
        <p:cNvGrpSpPr/>
        <p:nvPr/>
      </p:nvGrpSpPr>
      <p:grpSpPr>
        <a:xfrm>
          <a:off x="0" y="0"/>
          <a:ext cx="0" cy="0"/>
          <a:chOff x="0" y="0"/>
          <a:chExt cx="0" cy="0"/>
        </a:xfrm>
      </p:grpSpPr>
      <p:sp>
        <p:nvSpPr>
          <p:cNvPr id="29" name="Rectangle 28"/>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rcRect t="1855" r="19421" b="18145"/>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 name="Title 4"/>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smtClean="0"/>
              <a:t>Presentation Title</a:t>
            </a:r>
            <a:endParaRPr lang="en-US" dirty="0"/>
          </a:p>
        </p:txBody>
      </p:sp>
      <p:sp>
        <p:nvSpPr>
          <p:cNvPr id="46" name="Text Placeholder 45"/>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By</a:t>
            </a:r>
          </a:p>
          <a:p>
            <a:pPr lvl="1"/>
            <a:r>
              <a:rPr lang="en-US" dirty="0" smtClean="0"/>
              <a:t>Presenter Names</a:t>
            </a:r>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3" name="Text Placeholder 2"/>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smtClean="0"/>
              <a:t>Presentation Subtitle</a:t>
            </a:r>
            <a:endParaRPr lang="en-US" dirty="0"/>
          </a:p>
        </p:txBody>
      </p:sp>
      <p:sp>
        <p:nvSpPr>
          <p:cNvPr id="28" name="Text Placeholder 45"/>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For</a:t>
            </a:r>
          </a:p>
          <a:p>
            <a:pPr lvl="1"/>
            <a:r>
              <a:rPr lang="en-US" dirty="0" smtClean="0"/>
              <a:t>Client Names</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508" y="5426646"/>
            <a:ext cx="3323333" cy="1445650"/>
          </a:xfrm>
          <a:prstGeom prst="rect">
            <a:avLst/>
          </a:prstGeom>
        </p:spPr>
      </p:pic>
      <p:sp>
        <p:nvSpPr>
          <p:cNvPr id="13" name="Text Placeholder 45"/>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Date</a:t>
            </a:r>
          </a:p>
        </p:txBody>
      </p:sp>
    </p:spTree>
    <p:extLst>
      <p:ext uri="{BB962C8B-B14F-4D97-AF65-F5344CB8AC3E}">
        <p14:creationId xmlns:p14="http://schemas.microsoft.com/office/powerpoint/2010/main" val="3151390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ight with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4"/>
          <p:cNvSpPr>
            <a:spLocks noGrp="1"/>
          </p:cNvSpPr>
          <p:nvPr>
            <p:ph type="chart" sz="quarter" idx="19"/>
          </p:nvPr>
        </p:nvSpPr>
        <p:spPr>
          <a:xfrm>
            <a:off x="6129963" y="1853351"/>
            <a:ext cx="5542755" cy="4005922"/>
          </a:xfrm>
        </p:spPr>
        <p:txBody>
          <a:bodyPr anchor="ctr"/>
          <a:lstStyle>
            <a:lvl1pPr algn="ctr">
              <a:defRPr/>
            </a:lvl1pPr>
          </a:lstStyle>
          <a:p>
            <a:r>
              <a:rPr lang="en-US" smtClean="0"/>
              <a:t>Click icon to add chart</a:t>
            </a:r>
            <a:endParaRPr lang="en-US" dirty="0"/>
          </a:p>
        </p:txBody>
      </p:sp>
      <p:cxnSp>
        <p:nvCxnSpPr>
          <p:cNvPr id="13" name="Straight Connector 1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16"/>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smtClean="0"/>
              <a:t>Chart Title</a:t>
            </a:r>
          </a:p>
        </p:txBody>
      </p:sp>
      <p:sp>
        <p:nvSpPr>
          <p:cNvPr id="18" name="Text Placeholder 16"/>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smtClean="0"/>
              <a:t>Source and Notes: Example text</a:t>
            </a:r>
          </a:p>
        </p:txBody>
      </p:sp>
      <p:sp>
        <p:nvSpPr>
          <p:cNvPr id="6" name="Slide Number Placeholder 5"/>
          <p:cNvSpPr>
            <a:spLocks noGrp="1"/>
          </p:cNvSpPr>
          <p:nvPr>
            <p:ph type="sldNum" sz="quarter" idx="26"/>
          </p:nvPr>
        </p:nvSpPr>
        <p:spPr/>
        <p:txBody>
          <a:bodyPr/>
          <a:lstStyle/>
          <a:p>
            <a:r>
              <a:rPr lang="en-US" dirty="0" smtClean="0"/>
              <a:t>brattle.com | </a:t>
            </a:r>
            <a:fld id="{C95ECF09-ED6D-489D-87B4-9DBCD4D54A41}" type="slidenum">
              <a:rPr lang="en-US" smtClean="0"/>
              <a:pPr/>
              <a:t>‹#›</a:t>
            </a:fld>
            <a:endParaRPr lang="en-US" dirty="0" smtClean="0"/>
          </a:p>
        </p:txBody>
      </p:sp>
      <p:sp>
        <p:nvSpPr>
          <p:cNvPr id="12"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24888368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Dark with Char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7999" y="1181101"/>
            <a:ext cx="5386218" cy="5072466"/>
          </a:xfrm>
        </p:spPr>
        <p:txBody>
          <a:bodyPr tIns="18288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4"/>
          <p:cNvSpPr>
            <a:spLocks noGrp="1"/>
          </p:cNvSpPr>
          <p:nvPr>
            <p:ph type="chart" sz="quarter" idx="19"/>
          </p:nvPr>
        </p:nvSpPr>
        <p:spPr>
          <a:xfrm>
            <a:off x="6129963" y="1817955"/>
            <a:ext cx="5542755" cy="4005922"/>
          </a:xfrm>
        </p:spPr>
        <p:txBody>
          <a:bodyPr anchor="ctr"/>
          <a:lstStyle>
            <a:lvl1pPr algn="ctr">
              <a:defRPr>
                <a:solidFill>
                  <a:schemeClr val="bg1"/>
                </a:solidFill>
              </a:defRPr>
            </a:lvl1pPr>
          </a:lstStyle>
          <a:p>
            <a:r>
              <a:rPr lang="en-US" smtClean="0"/>
              <a:t>Click icon to add chart</a:t>
            </a:r>
            <a:endParaRPr lang="en-US" dirty="0"/>
          </a:p>
        </p:txBody>
      </p:sp>
      <p:sp>
        <p:nvSpPr>
          <p:cNvPr id="14" name="Text Placeholder 10"/>
          <p:cNvSpPr>
            <a:spLocks noGrp="1"/>
          </p:cNvSpPr>
          <p:nvPr>
            <p:ph type="body" sz="quarter" idx="22" hasCustomPrompt="1"/>
          </p:nvPr>
        </p:nvSpPr>
        <p:spPr>
          <a:xfrm>
            <a:off x="508000"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16"/>
          <p:cNvSpPr>
            <a:spLocks noGrp="1"/>
          </p:cNvSpPr>
          <p:nvPr>
            <p:ph type="body" sz="quarter" idx="23" hasCustomPrompt="1"/>
          </p:nvPr>
        </p:nvSpPr>
        <p:spPr>
          <a:xfrm>
            <a:off x="6129963" y="1181101"/>
            <a:ext cx="5542755" cy="617102"/>
          </a:xfrm>
        </p:spPr>
        <p:txBody>
          <a:bodyPr lIns="0" tIns="0" rIns="0" bIns="91440" anchor="b" anchorCtr="0"/>
          <a:lstStyle>
            <a:lvl1pPr marL="38100" indent="0" algn="l">
              <a:buNone/>
              <a:defRPr sz="1600" b="1" cap="all" spc="50" baseline="0">
                <a:solidFill>
                  <a:schemeClr val="bg1"/>
                </a:solidFill>
                <a:latin typeface="+mn-lt"/>
              </a:defRPr>
            </a:lvl1pPr>
          </a:lstStyle>
          <a:p>
            <a:pPr lvl="0"/>
            <a:r>
              <a:rPr lang="en-US" dirty="0" smtClean="0"/>
              <a:t>Chart Title</a:t>
            </a:r>
          </a:p>
        </p:txBody>
      </p:sp>
      <p:sp>
        <p:nvSpPr>
          <p:cNvPr id="18" name="Text Placeholder 16"/>
          <p:cNvSpPr>
            <a:spLocks noGrp="1"/>
          </p:cNvSpPr>
          <p:nvPr>
            <p:ph type="body" sz="quarter" idx="24" hasCustomPrompt="1"/>
          </p:nvPr>
        </p:nvSpPr>
        <p:spPr>
          <a:xfrm>
            <a:off x="6129963" y="5849319"/>
            <a:ext cx="5542755" cy="435164"/>
          </a:xfrm>
        </p:spPr>
        <p:txBody>
          <a:bodyPr lIns="0" tIns="91440" rIns="0" bIns="0" anchor="t" anchorCtr="0"/>
          <a:lstStyle>
            <a:lvl1pPr marL="0" indent="0" algn="l">
              <a:lnSpc>
                <a:spcPct val="90000"/>
              </a:lnSpc>
              <a:buNone/>
              <a:defRPr sz="1000" b="0" baseline="0">
                <a:solidFill>
                  <a:schemeClr val="bg1"/>
                </a:solidFill>
                <a:latin typeface="+mn-lt"/>
              </a:defRPr>
            </a:lvl1pPr>
          </a:lstStyle>
          <a:p>
            <a:pPr lvl="0"/>
            <a:r>
              <a:rPr lang="en-US" dirty="0" smtClean="0"/>
              <a:t>Source and Notes: Example text</a:t>
            </a:r>
          </a:p>
        </p:txBody>
      </p:sp>
      <p:cxnSp>
        <p:nvCxnSpPr>
          <p:cNvPr id="12" name="Straight Connector 11"/>
          <p:cNvCxnSpPr/>
          <p:nvPr userDrawn="1"/>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25"/>
          </p:nvPr>
        </p:nvSpPr>
        <p:spPr/>
        <p:txBody>
          <a:bodyPr/>
          <a:lstStyle>
            <a:lvl1pPr>
              <a:defRPr>
                <a:solidFill>
                  <a:schemeClr val="bg1">
                    <a:lumMod val="95000"/>
                    <a:alpha val="75000"/>
                  </a:schemeClr>
                </a:solidFill>
              </a:defRPr>
            </a:lvl1p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6"/>
          </p:nvPr>
        </p:nvSpPr>
        <p:spPr/>
        <p:txBody>
          <a:bodyPr/>
          <a:lstStyle>
            <a:lvl1pPr>
              <a:defRPr>
                <a:solidFill>
                  <a:schemeClr val="bg1">
                    <a:lumMod val="95000"/>
                    <a:alpha val="75000"/>
                  </a:schemeClr>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858515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8" name="Rectangle 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600">
                <a:solidFill>
                  <a:schemeClr val="bg1"/>
                </a:solidFill>
                <a:latin typeface="+mn-lt"/>
              </a:defRPr>
            </a:lvl1pPr>
          </a:lstStyle>
          <a:p>
            <a:pPr lvl="0"/>
            <a:r>
              <a:rPr lang="en-US" smtClean="0"/>
              <a:t>Edit Master text styles</a:t>
            </a:r>
          </a:p>
        </p:txBody>
      </p:sp>
      <p:sp>
        <p:nvSpPr>
          <p:cNvPr id="12" name="Text Placeholder 10"/>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Footer Placeholder 2"/>
          <p:cNvSpPr>
            <a:spLocks noGrp="1"/>
          </p:cNvSpPr>
          <p:nvPr>
            <p:ph type="ftr" sz="quarter" idx="23"/>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6657690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600">
                <a:solidFill>
                  <a:schemeClr val="bg1"/>
                </a:solidFill>
                <a:latin typeface="+mn-lt"/>
              </a:defRPr>
            </a:lvl1pPr>
          </a:lstStyle>
          <a:p>
            <a:pPr lvl="0"/>
            <a:r>
              <a:rPr lang="en-US" smtClean="0"/>
              <a:t>Edit Master text styles</a:t>
            </a:r>
          </a:p>
        </p:txBody>
      </p:sp>
      <p:sp>
        <p:nvSpPr>
          <p:cNvPr id="12" name="Text Placeholder 10"/>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6" name="Slide Number Placeholder 5"/>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
        <p:nvSpPr>
          <p:cNvPr id="8"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24754019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13" name="Rectangle 1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5"/>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6"/>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2" name="Text Placeholder 5"/>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3" name="Text Placeholder 5"/>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4" name="Text Placeholder 16"/>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5" name="Text Placeholder 16"/>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cxnSp>
        <p:nvCxnSpPr>
          <p:cNvPr id="28" name="Straight Connector 27"/>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4" name="Slide Number Placeholder 3"/>
          <p:cNvSpPr>
            <a:spLocks noGrp="1"/>
          </p:cNvSpPr>
          <p:nvPr>
            <p:ph type="sldNum" sz="quarter" idx="25"/>
          </p:nvPr>
        </p:nvSpPr>
        <p:spPr/>
        <p:txBody>
          <a:bodyPr/>
          <a:lstStyle/>
          <a:p>
            <a:r>
              <a:rPr lang="en-US" dirty="0" smtClean="0"/>
              <a:t>brattle.com | </a:t>
            </a:r>
            <a:fld id="{C95ECF09-ED6D-489D-87B4-9DBCD4D54A41}" type="slidenum">
              <a:rPr lang="en-US" smtClean="0"/>
              <a:pPr/>
              <a:t>‹#›</a:t>
            </a:fld>
            <a:endParaRPr lang="en-US" dirty="0" smtClean="0"/>
          </a:p>
        </p:txBody>
      </p:sp>
      <p:sp>
        <p:nvSpPr>
          <p:cNvPr id="14"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23373815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Chevrons">
    <p:spTree>
      <p:nvGrpSpPr>
        <p:cNvPr id="1" name=""/>
        <p:cNvGrpSpPr/>
        <p:nvPr/>
      </p:nvGrpSpPr>
      <p:grpSpPr>
        <a:xfrm>
          <a:off x="0" y="0"/>
          <a:ext cx="0" cy="0"/>
          <a:chOff x="0" y="0"/>
          <a:chExt cx="0" cy="0"/>
        </a:xfrm>
      </p:grpSpPr>
      <p:sp>
        <p:nvSpPr>
          <p:cNvPr id="13" name="Rectangle 1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5"/>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6"/>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28" name="Straight Connector 27"/>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5"/>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18" name="Text Placeholder 5"/>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19" name="Text Placeholder 5"/>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2" name="Text Placeholder 16"/>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3" name="Text Placeholder 16"/>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4" name="Text Placeholder 16"/>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 name="Footer Placeholder 1"/>
          <p:cNvSpPr>
            <a:spLocks noGrp="1"/>
          </p:cNvSpPr>
          <p:nvPr>
            <p:ph type="ftr" sz="quarter" idx="35"/>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36"/>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0821599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11" name="Rectangle 10"/>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7" name="Straight Connector 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Footer Placeholder 1"/>
          <p:cNvSpPr>
            <a:spLocks noGrp="1"/>
          </p:cNvSpPr>
          <p:nvPr>
            <p:ph type="ftr" sz="quarter" idx="17"/>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535479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18904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22" name="Rectangle 2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96776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9" name="Picture Placeholder 27"/>
          <p:cNvSpPr>
            <a:spLocks noGrp="1"/>
          </p:cNvSpPr>
          <p:nvPr>
            <p:ph type="pic" sz="quarter" idx="13"/>
          </p:nvPr>
        </p:nvSpPr>
        <p:spPr>
          <a:xfrm>
            <a:off x="478918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0" name="Picture Placeholder 27"/>
          <p:cNvSpPr>
            <a:spLocks noGrp="1"/>
          </p:cNvSpPr>
          <p:nvPr>
            <p:ph type="pic" sz="quarter" idx="14"/>
          </p:nvPr>
        </p:nvSpPr>
        <p:spPr>
          <a:xfrm>
            <a:off x="8610600"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2" name="Text Placeholder 3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3" name="Text Placeholder 31"/>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4" name="Text Placeholder 31"/>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7" name="Text Placeholder 42"/>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8" name="Text Placeholder 42"/>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9" name="Text Placeholder 4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0" name="Text Placeholder 42"/>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52" name="Text Placeholder 51"/>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3" name="Text Placeholder 51"/>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4" name="Text Placeholder 5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4" name="TextBox 23"/>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 name="Footer Placeholder 4"/>
          <p:cNvSpPr>
            <a:spLocks noGrp="1"/>
          </p:cNvSpPr>
          <p:nvPr>
            <p:ph type="ftr" sz="quarter" idx="32"/>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33"/>
          </p:nvPr>
        </p:nvSpPr>
        <p:spPr/>
        <p:txBody>
          <a:bodyPr/>
          <a:lstStyle/>
          <a:p>
            <a:r>
              <a:rPr lang="en-US" dirty="0" smtClean="0"/>
              <a:t>brattle.com | </a:t>
            </a:r>
            <a:fld id="{C95ECF09-ED6D-489D-87B4-9DBCD4D54A41}" type="slidenum">
              <a:rPr lang="en-US" smtClean="0"/>
              <a:pPr/>
              <a:t>‹#›</a:t>
            </a:fld>
            <a:endParaRPr lang="en-US" dirty="0" smtClean="0"/>
          </a:p>
        </p:txBody>
      </p:sp>
      <p:cxnSp>
        <p:nvCxnSpPr>
          <p:cNvPr id="25" name="Straight Connector 24"/>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9950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33" name="Rectangle 3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499478"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9" name="Picture Placeholder 27"/>
          <p:cNvSpPr>
            <a:spLocks noGrp="1"/>
          </p:cNvSpPr>
          <p:nvPr>
            <p:ph type="pic" sz="quarter" idx="13"/>
          </p:nvPr>
        </p:nvSpPr>
        <p:spPr>
          <a:xfrm>
            <a:off x="3357163"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30" name="Picture Placeholder 27"/>
          <p:cNvSpPr>
            <a:spLocks noGrp="1"/>
          </p:cNvSpPr>
          <p:nvPr>
            <p:ph type="pic" sz="quarter" idx="14"/>
          </p:nvPr>
        </p:nvSpPr>
        <p:spPr>
          <a:xfrm>
            <a:off x="9072534"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2" name="Text Placeholder 3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52" name="Text Placeholder 51"/>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0" name="Picture Placeholder 27"/>
          <p:cNvSpPr>
            <a:spLocks noGrp="1"/>
          </p:cNvSpPr>
          <p:nvPr>
            <p:ph type="pic" sz="quarter" idx="33"/>
          </p:nvPr>
        </p:nvSpPr>
        <p:spPr>
          <a:xfrm>
            <a:off x="6214848"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1" name="Text Placeholder 31"/>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2" name="Text Placeholder 42"/>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3" name="Text Placeholder 42"/>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24" name="Text Placeholder 51"/>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5" name="Text Placeholder 31"/>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6" name="Text Placeholder 42"/>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7" name="Text Placeholder 4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31" name="Text Placeholder 51"/>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5" name="Text Placeholder 31"/>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6" name="Text Placeholder 42"/>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7" name="Text Placeholder 42"/>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38" name="Text Placeholder 51"/>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cxnSp>
        <p:nvCxnSpPr>
          <p:cNvPr id="39" name="Straight Connector 38"/>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7" name="Footer Placeholder 6"/>
          <p:cNvSpPr>
            <a:spLocks noGrp="1"/>
          </p:cNvSpPr>
          <p:nvPr>
            <p:ph type="ftr" sz="quarter" idx="46"/>
          </p:nvPr>
        </p:nvSpPr>
        <p:spPr/>
        <p:txBody>
          <a:bodyPr/>
          <a:lstStyle/>
          <a:p>
            <a:r>
              <a:rPr lang="en-US" smtClean="0"/>
              <a:t>Privileged and Confidential. Prepared at the Request of Counsel. </a:t>
            </a:r>
            <a:endParaRPr lang="en-US" dirty="0"/>
          </a:p>
        </p:txBody>
      </p:sp>
      <p:sp>
        <p:nvSpPr>
          <p:cNvPr id="8" name="Slide Number Placeholder 7"/>
          <p:cNvSpPr>
            <a:spLocks noGrp="1"/>
          </p:cNvSpPr>
          <p:nvPr>
            <p:ph type="sldNum" sz="quarter" idx="47"/>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342779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52" name="Rectangle 51"/>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6" name="Title 4"/>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smtClean="0"/>
              <a:t>Presentation Title</a:t>
            </a:r>
            <a:endParaRPr lang="en-US" dirty="0"/>
          </a:p>
        </p:txBody>
      </p:sp>
      <p:sp>
        <p:nvSpPr>
          <p:cNvPr id="29" name="Text Placeholder 2"/>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smtClean="0"/>
              <a:t>Presentation Subtitle</a:t>
            </a:r>
            <a:endParaRPr lang="en-US" dirty="0"/>
          </a:p>
        </p:txBody>
      </p:sp>
      <p:sp>
        <p:nvSpPr>
          <p:cNvPr id="3" name="Text Placeholder 2"/>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smtClean="0"/>
              <a:t>Presented By</a:t>
            </a:r>
          </a:p>
          <a:p>
            <a:pPr lvl="1"/>
            <a:r>
              <a:rPr lang="en-US" dirty="0" smtClean="0"/>
              <a:t>Presenter Names</a:t>
            </a:r>
          </a:p>
        </p:txBody>
      </p:sp>
      <p:sp>
        <p:nvSpPr>
          <p:cNvPr id="30" name="Text Placeholder 2"/>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smtClean="0"/>
              <a:t>Presented For</a:t>
            </a:r>
          </a:p>
          <a:p>
            <a:pPr lvl="1"/>
            <a:r>
              <a:rPr lang="en-US" dirty="0" smtClean="0"/>
              <a:t>Client Names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508" y="5426646"/>
            <a:ext cx="3323333" cy="1445650"/>
          </a:xfrm>
          <a:prstGeom prst="rect">
            <a:avLst/>
          </a:prstGeom>
        </p:spPr>
      </p:pic>
      <p:sp>
        <p:nvSpPr>
          <p:cNvPr id="13" name="Text Placeholder 2"/>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smtClean="0"/>
              <a:t>Date</a:t>
            </a:r>
          </a:p>
        </p:txBody>
      </p:sp>
    </p:spTree>
    <p:extLst>
      <p:ext uri="{BB962C8B-B14F-4D97-AF65-F5344CB8AC3E}">
        <p14:creationId xmlns:p14="http://schemas.microsoft.com/office/powerpoint/2010/main" val="2341042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96776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smtClean="0"/>
              <a:t>Click icon to add picture</a:t>
            </a:r>
            <a:endParaRPr lang="en-US" dirty="0"/>
          </a:p>
        </p:txBody>
      </p:sp>
      <p:sp>
        <p:nvSpPr>
          <p:cNvPr id="32" name="Text Placeholder 3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+0 123 456-7890</a:t>
            </a:r>
            <a:endParaRPr lang="en-US" dirty="0"/>
          </a:p>
        </p:txBody>
      </p:sp>
      <p:sp>
        <p:nvSpPr>
          <p:cNvPr id="52" name="Text Placeholder 51"/>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 name="Text Placeholder 4"/>
          <p:cNvSpPr>
            <a:spLocks noGrp="1"/>
          </p:cNvSpPr>
          <p:nvPr>
            <p:ph type="body" sz="quarter" idx="32"/>
          </p:nvPr>
        </p:nvSpPr>
        <p:spPr>
          <a:xfrm>
            <a:off x="4430713" y="1407149"/>
            <a:ext cx="7242175" cy="4450388"/>
          </a:xfrm>
        </p:spPr>
        <p:txBody>
          <a:bodyPr/>
          <a:lstStyle>
            <a:lvl1pPr marL="115888" indent="-115888">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a:p>
            <a:pPr lvl="2"/>
            <a:r>
              <a:rPr lang="en-US" smtClean="0"/>
              <a:t>Third level</a:t>
            </a:r>
          </a:p>
        </p:txBody>
      </p:sp>
      <p:cxnSp>
        <p:nvCxnSpPr>
          <p:cNvPr id="13" name="Straight Connector 1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7" name="Footer Placeholder 6"/>
          <p:cNvSpPr>
            <a:spLocks noGrp="1"/>
          </p:cNvSpPr>
          <p:nvPr>
            <p:ph type="ftr" sz="quarter" idx="33"/>
          </p:nvPr>
        </p:nvSpPr>
        <p:spPr/>
        <p:txBody>
          <a:bodyPr/>
          <a:lstStyle/>
          <a:p>
            <a:r>
              <a:rPr lang="en-US" smtClean="0"/>
              <a:t>Privileged and Confidential. Prepared at the Request of Counsel. </a:t>
            </a:r>
            <a:endParaRPr lang="en-US" dirty="0"/>
          </a:p>
        </p:txBody>
      </p:sp>
      <p:sp>
        <p:nvSpPr>
          <p:cNvPr id="10" name="Slide Number Placeholder 9"/>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42173164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82" t="1582" r="-76" b="62936"/>
          <a:stretch/>
        </p:blipFill>
        <p:spPr>
          <a:xfrm>
            <a:off x="-38469" y="1"/>
            <a:ext cx="12248397" cy="2438400"/>
          </a:xfrm>
          <a:prstGeom prst="rect">
            <a:avLst/>
          </a:prstGeom>
        </p:spPr>
      </p:pic>
      <p:sp>
        <p:nvSpPr>
          <p:cNvPr id="32" name="Text Placeholder 3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+0.123.456.7890</a:t>
            </a:r>
            <a:endParaRPr lang="en-US" dirty="0"/>
          </a:p>
        </p:txBody>
      </p:sp>
      <p:sp>
        <p:nvSpPr>
          <p:cNvPr id="52" name="Text Placeholder 51"/>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smtClean="0">
                <a:latin typeface="+mn-lt"/>
              </a:rPr>
              <a:t>Title | Location</a:t>
            </a:r>
            <a:endParaRPr lang="en-US" dirty="0"/>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smtClean="0"/>
              <a:t>Edit Master text styles</a:t>
            </a:r>
          </a:p>
          <a:p>
            <a:pPr lvl="1"/>
            <a:r>
              <a:rPr lang="en-US" smtClean="0"/>
              <a:t>Second level</a:t>
            </a:r>
          </a:p>
          <a:p>
            <a:pPr lvl="2"/>
            <a:r>
              <a:rPr lang="en-US" smtClean="0"/>
              <a:t>Third level</a:t>
            </a:r>
          </a:p>
        </p:txBody>
      </p:sp>
      <p:sp>
        <p:nvSpPr>
          <p:cNvPr id="24" name="Freeform 23"/>
          <p:cNvSpPr/>
          <p:nvPr userDrawn="1"/>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21"/>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smtClean="0"/>
              <a:t> </a:t>
            </a:r>
            <a:endParaRPr lang="en-US" dirty="0"/>
          </a:p>
        </p:txBody>
      </p:sp>
      <p:sp>
        <p:nvSpPr>
          <p:cNvPr id="10" name="Rectangle 9"/>
          <p:cNvSpPr/>
          <p:nvPr userDrawn="1"/>
        </p:nvSpPr>
        <p:spPr>
          <a:xfrm>
            <a:off x="5156079" y="160769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 name="Footer Placeholder 3"/>
          <p:cNvSpPr>
            <a:spLocks noGrp="1"/>
          </p:cNvSpPr>
          <p:nvPr>
            <p:ph type="ftr" sz="quarter" idx="37"/>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3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40861689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sp>
        <p:nvSpPr>
          <p:cNvPr id="12" name="Rectangle 1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About Brattle</a:t>
            </a:r>
            <a:endParaRPr lang="en-US" dirty="0"/>
          </a:p>
        </p:txBody>
      </p:sp>
      <p:cxnSp>
        <p:nvCxnSpPr>
          <p:cNvPr id="33" name="Straight Connector 32"/>
          <p:cNvCxnSpPr/>
          <p:nvPr userDrawn="1"/>
        </p:nvCxnSpPr>
        <p:spPr>
          <a:xfrm flipH="1">
            <a:off x="8088968" y="4498821"/>
            <a:ext cx="1378185" cy="1651154"/>
          </a:xfrm>
          <a:prstGeom prst="line">
            <a:avLst/>
          </a:prstGeom>
          <a:noFill/>
          <a:ln w="76200" cap="flat" cmpd="sng" algn="ctr">
            <a:solidFill>
              <a:srgbClr val="FFFFFF"/>
            </a:solidFill>
            <a:prstDash val="solid"/>
          </a:ln>
          <a:effectLst/>
        </p:spPr>
      </p:cxnSp>
      <p:sp>
        <p:nvSpPr>
          <p:cNvPr id="35" name="Text Placeholder 10"/>
          <p:cNvSpPr txBox="1">
            <a:spLocks/>
          </p:cNvSpPr>
          <p:nvPr userDrawn="1"/>
        </p:nvSpPr>
        <p:spPr>
          <a:xfrm>
            <a:off x="609600" y="1220323"/>
            <a:ext cx="10048240" cy="1756916"/>
          </a:xfrm>
          <a:prstGeom prst="rect">
            <a:avLst/>
          </a:prstGeom>
        </p:spPr>
        <p:txBody>
          <a:bodyPr vert="horz" lIns="0" tIns="274320" rIns="0" bIns="91440" rtlCol="0">
            <a:norm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900"/>
              </a:spcBef>
              <a:spcAft>
                <a:spcPts val="0"/>
              </a:spcAft>
              <a:buClr>
                <a:srgbClr val="2297AA"/>
              </a:buClr>
              <a:buSzPct val="90000"/>
              <a:buFont typeface="Wingdings 2" panose="05020102010507070707" pitchFamily="18"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The Brattle Group answers complex economic, finance, and regulatory questions for corporations, law firms, and governments around the world. We are distinguished by the clarity of our insights and the credibility of our experts, which include leading international academics and industry specialists. Brattle has over 350 talented professionals across three continents. For more information, please visit </a:t>
            </a:r>
            <a:r>
              <a:rPr kumimoji="0" lang="en-US" sz="1800" b="1"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brattle.com</a:t>
            </a:r>
            <a:r>
              <a:rPr kumimoji="0" lang="en-US" sz="1800" b="0"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a:t>
            </a:r>
            <a:endParaRPr kumimoji="0" lang="en-US" sz="1800" b="0"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graphicFrame>
        <p:nvGraphicFramePr>
          <p:cNvPr id="36" name="Table 35"/>
          <p:cNvGraphicFramePr>
            <a:graphicFrameLocks noGrp="1"/>
          </p:cNvGraphicFramePr>
          <p:nvPr userDrawn="1">
            <p:extLst>
              <p:ext uri="{D42A27DB-BD31-4B8C-83A1-F6EECF244321}">
                <p14:modId xmlns:p14="http://schemas.microsoft.com/office/powerpoint/2010/main" val="951143963"/>
              </p:ext>
            </p:extLst>
          </p:nvPr>
        </p:nvGraphicFramePr>
        <p:xfrm>
          <a:off x="601091"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Services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Research and Consulting</a:t>
                      </a:r>
                    </a:p>
                    <a:p>
                      <a:pPr algn="ctr">
                        <a:lnSpc>
                          <a:spcPct val="150000"/>
                        </a:lnSpc>
                      </a:pPr>
                      <a:r>
                        <a:rPr lang="en-US" dirty="0">
                          <a:solidFill>
                            <a:schemeClr val="accent1"/>
                          </a:solidFill>
                        </a:rPr>
                        <a:t>Litigation and Support</a:t>
                      </a:r>
                    </a:p>
                    <a:p>
                      <a:pPr algn="ctr">
                        <a:lnSpc>
                          <a:spcPct val="150000"/>
                        </a:lnSpc>
                      </a:pPr>
                      <a:r>
                        <a:rPr lang="en-US" dirty="0">
                          <a:solidFill>
                            <a:schemeClr val="accent1"/>
                          </a:solidFill>
                        </a:rPr>
                        <a:t>Expert Testimony</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7" name="Table 36"/>
          <p:cNvGraphicFramePr>
            <a:graphicFrameLocks noGrp="1"/>
          </p:cNvGraphicFramePr>
          <p:nvPr userDrawn="1">
            <p:extLst>
              <p:ext uri="{D42A27DB-BD31-4B8C-83A1-F6EECF244321}">
                <p14:modId xmlns:p14="http://schemas.microsoft.com/office/powerpoint/2010/main" val="2477665473"/>
              </p:ext>
            </p:extLst>
          </p:nvPr>
        </p:nvGraphicFramePr>
        <p:xfrm>
          <a:off x="4495312"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People</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Renowned Experts</a:t>
                      </a:r>
                    </a:p>
                    <a:p>
                      <a:pPr algn="ctr">
                        <a:lnSpc>
                          <a:spcPct val="150000"/>
                        </a:lnSpc>
                      </a:pPr>
                      <a:r>
                        <a:rPr lang="en-US" dirty="0">
                          <a:solidFill>
                            <a:schemeClr val="accent1"/>
                          </a:solidFill>
                        </a:rPr>
                        <a:t>Global Teams</a:t>
                      </a:r>
                    </a:p>
                    <a:p>
                      <a:pPr algn="ctr">
                        <a:lnSpc>
                          <a:spcPct val="150000"/>
                        </a:lnSpc>
                      </a:pPr>
                      <a:r>
                        <a:rPr lang="en-US" dirty="0">
                          <a:solidFill>
                            <a:schemeClr val="accent1"/>
                          </a:solidFill>
                        </a:rPr>
                        <a:t>Intellectual Rigor</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8" name="Table 37"/>
          <p:cNvGraphicFramePr>
            <a:graphicFrameLocks noGrp="1"/>
          </p:cNvGraphicFramePr>
          <p:nvPr userDrawn="1">
            <p:extLst>
              <p:ext uri="{D42A27DB-BD31-4B8C-83A1-F6EECF244321}">
                <p14:modId xmlns:p14="http://schemas.microsoft.com/office/powerpoint/2010/main" val="2426129744"/>
              </p:ext>
            </p:extLst>
          </p:nvPr>
        </p:nvGraphicFramePr>
        <p:xfrm>
          <a:off x="8389533"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Insights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Thoughtful</a:t>
                      </a:r>
                      <a:r>
                        <a:rPr lang="en-US" baseline="0" dirty="0">
                          <a:solidFill>
                            <a:schemeClr val="accent1"/>
                          </a:solidFill>
                        </a:rPr>
                        <a:t> Analysis</a:t>
                      </a:r>
                    </a:p>
                    <a:p>
                      <a:pPr algn="ctr">
                        <a:lnSpc>
                          <a:spcPct val="150000"/>
                        </a:lnSpc>
                      </a:pPr>
                      <a:r>
                        <a:rPr lang="en-US" baseline="0" dirty="0">
                          <a:solidFill>
                            <a:schemeClr val="accent1"/>
                          </a:solidFill>
                        </a:rPr>
                        <a:t>Exceptional Quality</a:t>
                      </a:r>
                    </a:p>
                    <a:p>
                      <a:pPr algn="ctr">
                        <a:lnSpc>
                          <a:spcPct val="150000"/>
                        </a:lnSpc>
                      </a:pPr>
                      <a:r>
                        <a:rPr lang="en-US" baseline="0" dirty="0">
                          <a:solidFill>
                            <a:schemeClr val="accent1"/>
                          </a:solidFill>
                        </a:rPr>
                        <a:t>Clear Communication</a:t>
                      </a:r>
                      <a:endParaRPr lang="en-US" dirty="0">
                        <a:solidFill>
                          <a:schemeClr val="accent1"/>
                        </a:solidFill>
                      </a:endParaRP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cxnSp>
        <p:nvCxnSpPr>
          <p:cNvPr id="11" name="Straight Connector 10"/>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8685270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Practices">
    <p:spTree>
      <p:nvGrpSpPr>
        <p:cNvPr id="1" name=""/>
        <p:cNvGrpSpPr/>
        <p:nvPr/>
      </p:nvGrpSpPr>
      <p:grpSpPr>
        <a:xfrm>
          <a:off x="0" y="0"/>
          <a:ext cx="0" cy="0"/>
          <a:chOff x="0" y="0"/>
          <a:chExt cx="0" cy="0"/>
        </a:xfrm>
      </p:grpSpPr>
      <p:sp>
        <p:nvSpPr>
          <p:cNvPr id="28" name="Rectangle 2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Our Practices and Industries</a:t>
            </a:r>
            <a:endParaRPr lang="en-US" dirty="0"/>
          </a:p>
        </p:txBody>
      </p:sp>
      <p:cxnSp>
        <p:nvCxnSpPr>
          <p:cNvPr id="27" name="Straight Connector 2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grpSp>
        <p:nvGrpSpPr>
          <p:cNvPr id="53" name="Group 52"/>
          <p:cNvGrpSpPr/>
          <p:nvPr userDrawn="1"/>
        </p:nvGrpSpPr>
        <p:grpSpPr>
          <a:xfrm>
            <a:off x="609603" y="1420341"/>
            <a:ext cx="10972798" cy="4663919"/>
            <a:chOff x="837745" y="1097041"/>
            <a:chExt cx="10972798" cy="4663919"/>
          </a:xfrm>
        </p:grpSpPr>
        <p:grpSp>
          <p:nvGrpSpPr>
            <p:cNvPr id="54" name="Group 53"/>
            <p:cNvGrpSpPr/>
            <p:nvPr userDrawn="1"/>
          </p:nvGrpSpPr>
          <p:grpSpPr>
            <a:xfrm>
              <a:off x="837745" y="1097041"/>
              <a:ext cx="10516509" cy="1367726"/>
              <a:chOff x="609600" y="1742373"/>
              <a:chExt cx="11483223" cy="1367726"/>
            </a:xfrm>
          </p:grpSpPr>
          <p:sp>
            <p:nvSpPr>
              <p:cNvPr id="63" name="Rectangle 62"/>
              <p:cNvSpPr/>
              <p:nvPr userDrawn="1"/>
            </p:nvSpPr>
            <p:spPr>
              <a:xfrm>
                <a:off x="609600" y="1742373"/>
                <a:ext cx="2880278"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ENERGY &amp; UTILITIES</a:t>
                </a:r>
              </a:p>
            </p:txBody>
          </p:sp>
          <p:sp>
            <p:nvSpPr>
              <p:cNvPr id="64" name="TextBox 17"/>
              <p:cNvSpPr txBox="1"/>
              <p:nvPr userDrawn="1"/>
            </p:nvSpPr>
            <p:spPr>
              <a:xfrm>
                <a:off x="609601" y="2074219"/>
                <a:ext cx="11483222" cy="1035880"/>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Competition &amp; Market Manipulation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Distributed Energy Resources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 Transmission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Electricity Market Modeling &amp; </a:t>
                </a:r>
                <a:br>
                  <a:rPr kumimoji="0" lang="en-US" sz="1300" b="0" i="0" u="none" strike="noStrike" kern="0" cap="none" spc="0" normalizeH="0" baseline="0" noProof="0" dirty="0" smtClean="0">
                    <a:ln>
                      <a:noFill/>
                    </a:ln>
                    <a:solidFill>
                      <a:srgbClr val="1B232B"/>
                    </a:solidFill>
                    <a:effectLst/>
                    <a:uLnTx/>
                    <a:uFillTx/>
                  </a:rPr>
                </a:br>
                <a:r>
                  <a:rPr kumimoji="0" lang="en-US" sz="1300" b="0" i="0" u="none" strike="noStrike" kern="0" cap="none" spc="0" normalizeH="0" baseline="0" noProof="0" dirty="0" smtClean="0">
                    <a:ln>
                      <a:noFill/>
                    </a:ln>
                    <a:solidFill>
                      <a:srgbClr val="1B232B"/>
                    </a:solidFill>
                    <a:effectLst/>
                    <a:uLnTx/>
                    <a:uFillTx/>
                  </a:rPr>
                  <a:t>Resource Planning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Electrification &amp; Growth Opportunities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Energy Litigation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Energy Storage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Environmental Policy, Planning &amp; Compliance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Finance and Ratemaking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Gas/Electric Coordination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Market Design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Nuclear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Renewable &amp; Alternative Energy </a:t>
                </a:r>
              </a:p>
            </p:txBody>
          </p:sp>
        </p:grpSp>
        <p:grpSp>
          <p:nvGrpSpPr>
            <p:cNvPr id="55" name="Group 54"/>
            <p:cNvGrpSpPr/>
            <p:nvPr userDrawn="1"/>
          </p:nvGrpSpPr>
          <p:grpSpPr>
            <a:xfrm>
              <a:off x="837745" y="2709006"/>
              <a:ext cx="10434815" cy="1955563"/>
              <a:chOff x="609600" y="3357927"/>
              <a:chExt cx="11394022" cy="1955563"/>
            </a:xfrm>
          </p:grpSpPr>
          <p:sp>
            <p:nvSpPr>
              <p:cNvPr id="61" name="Rectangle 60"/>
              <p:cNvSpPr/>
              <p:nvPr userDrawn="1"/>
            </p:nvSpPr>
            <p:spPr>
              <a:xfrm>
                <a:off x="609600" y="3357927"/>
                <a:ext cx="2193583"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Litigation</a:t>
                </a:r>
              </a:p>
            </p:txBody>
          </p:sp>
          <p:sp>
            <p:nvSpPr>
              <p:cNvPr id="62" name="TextBox 20"/>
              <p:cNvSpPr txBox="1"/>
              <p:nvPr userDrawn="1"/>
            </p:nvSpPr>
            <p:spPr>
              <a:xfrm>
                <a:off x="609602" y="3679263"/>
                <a:ext cx="11394020" cy="1634227"/>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Accounting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Alternative Investments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Analysis of Market Manipulation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Antitrust/Competition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Bankruptcy &amp; Restructuring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Big Data &amp; Document Analytics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Commercial Damages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Consumer Protection &amp; False </a:t>
                </a:r>
                <a:br>
                  <a:rPr kumimoji="0" lang="en-US" sz="1300" b="0" i="0" u="none" strike="noStrike" kern="0" cap="none" spc="0" normalizeH="0" baseline="0" noProof="0" dirty="0" smtClean="0">
                    <a:ln>
                      <a:noFill/>
                    </a:ln>
                    <a:solidFill>
                      <a:srgbClr val="1B232B"/>
                    </a:solidFill>
                    <a:effectLst/>
                    <a:uLnTx/>
                    <a:uFillTx/>
                  </a:rPr>
                </a:br>
                <a:r>
                  <a:rPr kumimoji="0" lang="en-US" sz="1300" b="0" i="0" u="none" strike="noStrike" kern="0" cap="none" spc="0" normalizeH="0" baseline="0" noProof="0" dirty="0" smtClean="0">
                    <a:ln>
                      <a:noFill/>
                    </a:ln>
                    <a:solidFill>
                      <a:srgbClr val="1B232B"/>
                    </a:solidFill>
                    <a:effectLst/>
                    <a:uLnTx/>
                    <a:uFillTx/>
                  </a:rPr>
                  <a:t>Advertising Disputes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Cryptocurrency and Digital Assets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Environmental Litigation &amp; Regulation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Intellectual Property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International Arbitration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International Trade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Mergers &amp; Acquisitions Litigation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Product Liability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Regulatory Investigations &amp; Enforcement</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Securities Class Actions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Tax Controversy &amp; Transfer Pricing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Valuation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White Collar Investigations &amp; Litigation</a:t>
                </a:r>
              </a:p>
            </p:txBody>
          </p:sp>
        </p:grpSp>
        <p:grpSp>
          <p:nvGrpSpPr>
            <p:cNvPr id="56" name="Group 55"/>
            <p:cNvGrpSpPr/>
            <p:nvPr userDrawn="1"/>
          </p:nvGrpSpPr>
          <p:grpSpPr>
            <a:xfrm>
              <a:off x="837745" y="4762950"/>
              <a:ext cx="10434817" cy="998010"/>
              <a:chOff x="609600" y="5130381"/>
              <a:chExt cx="11394024" cy="998010"/>
            </a:xfrm>
          </p:grpSpPr>
          <p:sp>
            <p:nvSpPr>
              <p:cNvPr id="59" name="Rectangle 58"/>
              <p:cNvSpPr/>
              <p:nvPr userDrawn="1"/>
            </p:nvSpPr>
            <p:spPr>
              <a:xfrm>
                <a:off x="609600" y="5130381"/>
                <a:ext cx="2193583"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Industries</a:t>
                </a:r>
              </a:p>
            </p:txBody>
          </p:sp>
          <p:sp>
            <p:nvSpPr>
              <p:cNvPr id="60" name="TextBox 23"/>
              <p:cNvSpPr txBox="1"/>
              <p:nvPr userDrawn="1"/>
            </p:nvSpPr>
            <p:spPr>
              <a:xfrm>
                <a:off x="609602" y="5466158"/>
                <a:ext cx="11394022" cy="662233"/>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 Power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Financial Institutions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Infrastructure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Pharmaceuticals &amp; Medical Devices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Telecommunications, Internet &amp; Media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Transportation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Water </a:t>
                </a:r>
              </a:p>
            </p:txBody>
          </p:sp>
        </p:grpSp>
        <p:cxnSp>
          <p:nvCxnSpPr>
            <p:cNvPr id="57" name="Straight Connector 56"/>
            <p:cNvCxnSpPr/>
            <p:nvPr userDrawn="1"/>
          </p:nvCxnSpPr>
          <p:spPr>
            <a:xfrm>
              <a:off x="837745" y="2660550"/>
              <a:ext cx="10972798" cy="0"/>
            </a:xfrm>
            <a:prstGeom prst="line">
              <a:avLst/>
            </a:prstGeom>
            <a:noFill/>
            <a:ln w="19050" cap="flat" cmpd="sng" algn="ctr">
              <a:solidFill>
                <a:srgbClr val="FFFFFF">
                  <a:lumMod val="95000"/>
                </a:srgbClr>
              </a:solidFill>
              <a:prstDash val="solid"/>
            </a:ln>
            <a:effectLst/>
          </p:spPr>
        </p:cxnSp>
        <p:cxnSp>
          <p:nvCxnSpPr>
            <p:cNvPr id="58" name="Straight Connector 57"/>
            <p:cNvCxnSpPr/>
            <p:nvPr userDrawn="1"/>
          </p:nvCxnSpPr>
          <p:spPr>
            <a:xfrm>
              <a:off x="837745" y="4722880"/>
              <a:ext cx="10972798" cy="0"/>
            </a:xfrm>
            <a:prstGeom prst="line">
              <a:avLst/>
            </a:prstGeom>
            <a:noFill/>
            <a:ln w="19050" cap="flat" cmpd="sng" algn="ctr">
              <a:solidFill>
                <a:srgbClr val="FFFFFF">
                  <a:lumMod val="95000"/>
                </a:srgbClr>
              </a:solidFill>
              <a:prstDash val="solid"/>
            </a:ln>
            <a:effectLst/>
          </p:spPr>
        </p:cxnSp>
      </p:grpSp>
    </p:spTree>
    <p:extLst>
      <p:ext uri="{BB962C8B-B14F-4D97-AF65-F5344CB8AC3E}">
        <p14:creationId xmlns:p14="http://schemas.microsoft.com/office/powerpoint/2010/main" val="3920196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sp>
        <p:nvSpPr>
          <p:cNvPr id="3" name="Rectangle 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Our Offices</a:t>
            </a:r>
            <a:endParaRPr lang="en-US" dirty="0"/>
          </a:p>
        </p:txBody>
      </p: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042" y="1598098"/>
            <a:ext cx="2634768" cy="1328016"/>
          </a:xfrm>
          <a:prstGeom prst="rect">
            <a:avLst/>
          </a:prstGeom>
        </p:spPr>
      </p:pic>
      <p:pic>
        <p:nvPicPr>
          <p:cNvPr id="116" name="Picture 1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4472" y="1594022"/>
            <a:ext cx="2632994" cy="1327122"/>
          </a:xfrm>
          <a:prstGeom prst="rect">
            <a:avLst/>
          </a:prstGeom>
        </p:spPr>
      </p:pic>
      <p:grpSp>
        <p:nvGrpSpPr>
          <p:cNvPr id="114" name="Group 113"/>
          <p:cNvGrpSpPr/>
          <p:nvPr userDrawn="1"/>
        </p:nvGrpSpPr>
        <p:grpSpPr>
          <a:xfrm>
            <a:off x="467864" y="1594022"/>
            <a:ext cx="11204854" cy="4378574"/>
            <a:chOff x="215725" y="1447277"/>
            <a:chExt cx="11673841" cy="4525319"/>
          </a:xfrm>
        </p:grpSpPr>
        <p:pic>
          <p:nvPicPr>
            <p:cNvPr id="104" name="Picture 10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4190" y="1447277"/>
              <a:ext cx="2743200" cy="1371600"/>
            </a:xfrm>
            <a:prstGeom prst="rect">
              <a:avLst/>
            </a:prstGeom>
          </p:spPr>
        </p:pic>
        <p:pic>
          <p:nvPicPr>
            <p:cNvPr id="106" name="Picture 10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6365" y="1447277"/>
              <a:ext cx="2743200" cy="1371600"/>
            </a:xfrm>
            <a:prstGeom prst="rect">
              <a:avLst/>
            </a:prstGeom>
          </p:spPr>
        </p:pic>
        <p:pic>
          <p:nvPicPr>
            <p:cNvPr id="107" name="Picture 10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8515" y="3029203"/>
              <a:ext cx="2743200" cy="1371600"/>
            </a:xfrm>
            <a:prstGeom prst="rect">
              <a:avLst/>
            </a:prstGeom>
          </p:spPr>
        </p:pic>
        <p:pic>
          <p:nvPicPr>
            <p:cNvPr id="108" name="Picture 10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74190" y="3029203"/>
              <a:ext cx="2743200" cy="1371600"/>
            </a:xfrm>
            <a:prstGeom prst="rect">
              <a:avLst/>
            </a:prstGeom>
          </p:spPr>
        </p:pic>
        <p:pic>
          <p:nvPicPr>
            <p:cNvPr id="109" name="Picture 10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12215" y="3029203"/>
              <a:ext cx="2743200" cy="1371600"/>
            </a:xfrm>
            <a:prstGeom prst="rect">
              <a:avLst/>
            </a:prstGeom>
          </p:spPr>
        </p:pic>
        <p:pic>
          <p:nvPicPr>
            <p:cNvPr id="110" name="Picture 10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46366" y="3029203"/>
              <a:ext cx="2743200" cy="1371600"/>
            </a:xfrm>
            <a:prstGeom prst="rect">
              <a:avLst/>
            </a:prstGeom>
          </p:spPr>
        </p:pic>
        <p:pic>
          <p:nvPicPr>
            <p:cNvPr id="111" name="Picture 1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23245" y="4600996"/>
              <a:ext cx="2743200" cy="1371600"/>
            </a:xfrm>
            <a:prstGeom prst="rect">
              <a:avLst/>
            </a:prstGeom>
          </p:spPr>
        </p:pic>
        <p:pic>
          <p:nvPicPr>
            <p:cNvPr id="112" name="Picture 1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69659" y="4600996"/>
              <a:ext cx="2743200" cy="1371600"/>
            </a:xfrm>
            <a:prstGeom prst="rect">
              <a:avLst/>
            </a:prstGeom>
          </p:spPr>
        </p:pic>
        <p:pic>
          <p:nvPicPr>
            <p:cNvPr id="113" name="Picture 1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0338" y="4600996"/>
              <a:ext cx="2743200" cy="1371600"/>
            </a:xfrm>
            <a:prstGeom prst="rect">
              <a:avLst/>
            </a:prstGeom>
          </p:spPr>
        </p:pic>
        <p:grpSp>
          <p:nvGrpSpPr>
            <p:cNvPr id="95" name="Group 94"/>
            <p:cNvGrpSpPr/>
            <p:nvPr userDrawn="1"/>
          </p:nvGrpSpPr>
          <p:grpSpPr>
            <a:xfrm>
              <a:off x="217310" y="2372769"/>
              <a:ext cx="881490" cy="387797"/>
              <a:chOff x="274600" y="2372769"/>
              <a:chExt cx="881490" cy="387797"/>
            </a:xfrm>
          </p:grpSpPr>
          <p:sp>
            <p:nvSpPr>
              <p:cNvPr id="64" name="Isosceles Triangle 63"/>
              <p:cNvSpPr/>
              <p:nvPr userDrawn="1"/>
            </p:nvSpPr>
            <p:spPr>
              <a:xfrm rot="10800000">
                <a:off x="274600" y="2654410"/>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4601" y="2372769"/>
                <a:ext cx="881489"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BOSTON</a:t>
                </a:r>
              </a:p>
            </p:txBody>
          </p:sp>
        </p:grpSp>
        <p:grpSp>
          <p:nvGrpSpPr>
            <p:cNvPr id="94" name="Group 93"/>
            <p:cNvGrpSpPr/>
            <p:nvPr userDrawn="1"/>
          </p:nvGrpSpPr>
          <p:grpSpPr>
            <a:xfrm>
              <a:off x="3151879" y="2367856"/>
              <a:ext cx="889397" cy="387797"/>
              <a:chOff x="3190194" y="2367856"/>
              <a:chExt cx="889397" cy="387797"/>
            </a:xfrm>
          </p:grpSpPr>
          <p:sp>
            <p:nvSpPr>
              <p:cNvPr id="65" name="Isosceles Triangle 64"/>
              <p:cNvSpPr/>
              <p:nvPr userDrawn="1"/>
            </p:nvSpPr>
            <p:spPr>
              <a:xfrm rot="10800000">
                <a:off x="3190194" y="2649497"/>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userDrawn="1"/>
            </p:nvSpPr>
            <p:spPr>
              <a:xfrm>
                <a:off x="3190195" y="2367856"/>
                <a:ext cx="889396"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Brussels</a:t>
                </a:r>
                <a:endParaRPr lang="en-US" sz="1200" b="1" cap="all" spc="50" baseline="0" dirty="0">
                  <a:solidFill>
                    <a:srgbClr val="FFFFFF"/>
                  </a:solidFill>
                </a:endParaRPr>
              </a:p>
            </p:txBody>
          </p:sp>
        </p:grpSp>
        <p:grpSp>
          <p:nvGrpSpPr>
            <p:cNvPr id="93" name="Group 92"/>
            <p:cNvGrpSpPr/>
            <p:nvPr userDrawn="1"/>
          </p:nvGrpSpPr>
          <p:grpSpPr>
            <a:xfrm>
              <a:off x="6088382" y="2367856"/>
              <a:ext cx="887734" cy="387798"/>
              <a:chOff x="5992561" y="2367856"/>
              <a:chExt cx="887734" cy="387798"/>
            </a:xfrm>
          </p:grpSpPr>
          <p:sp>
            <p:nvSpPr>
              <p:cNvPr id="67" name="Isosceles Triangle 66"/>
              <p:cNvSpPr/>
              <p:nvPr userDrawn="1"/>
            </p:nvSpPr>
            <p:spPr>
              <a:xfrm rot="10800000">
                <a:off x="5992561" y="264949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userDrawn="1"/>
            </p:nvSpPr>
            <p:spPr>
              <a:xfrm>
                <a:off x="5992562" y="2367856"/>
                <a:ext cx="887733" cy="286284"/>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Chicago</a:t>
                </a:r>
                <a:endParaRPr lang="en-US" sz="1200" b="1" cap="all" spc="50" baseline="0" dirty="0">
                  <a:solidFill>
                    <a:srgbClr val="FFFFFF"/>
                  </a:solidFill>
                </a:endParaRPr>
              </a:p>
            </p:txBody>
          </p:sp>
        </p:grpSp>
        <p:grpSp>
          <p:nvGrpSpPr>
            <p:cNvPr id="92" name="Group 91"/>
            <p:cNvGrpSpPr/>
            <p:nvPr userDrawn="1"/>
          </p:nvGrpSpPr>
          <p:grpSpPr>
            <a:xfrm>
              <a:off x="9023224" y="2369072"/>
              <a:ext cx="819234" cy="383155"/>
              <a:chOff x="8801634" y="2369072"/>
              <a:chExt cx="819234" cy="383155"/>
            </a:xfrm>
          </p:grpSpPr>
          <p:sp>
            <p:nvSpPr>
              <p:cNvPr id="69" name="Isosceles Triangle 68"/>
              <p:cNvSpPr/>
              <p:nvPr userDrawn="1"/>
            </p:nvSpPr>
            <p:spPr>
              <a:xfrm rot="10800000">
                <a:off x="8801634" y="2646071"/>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userDrawn="1"/>
            </p:nvSpPr>
            <p:spPr>
              <a:xfrm>
                <a:off x="8801635" y="2369072"/>
                <a:ext cx="819233"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spc="50" baseline="0" dirty="0">
                    <a:solidFill>
                      <a:srgbClr val="FFFFFF"/>
                    </a:solidFill>
                    <a:latin typeface="+mn-lt"/>
                  </a:rPr>
                  <a:t>  </a:t>
                </a:r>
                <a:r>
                  <a:rPr lang="en-US" sz="1200" b="1" cap="all" spc="50" baseline="0" dirty="0" smtClean="0">
                    <a:solidFill>
                      <a:srgbClr val="FFFFFF"/>
                    </a:solidFill>
                    <a:latin typeface="+mn-lt"/>
                  </a:rPr>
                  <a:t>London</a:t>
                </a:r>
                <a:endParaRPr lang="en-US" sz="1200" b="1" cap="all" spc="50" baseline="0" dirty="0">
                  <a:solidFill>
                    <a:srgbClr val="FFFFFF"/>
                  </a:solidFill>
                  <a:latin typeface="+mn-lt"/>
                </a:endParaRPr>
              </a:p>
            </p:txBody>
          </p:sp>
        </p:grpSp>
        <p:grpSp>
          <p:nvGrpSpPr>
            <p:cNvPr id="88" name="Group 87"/>
            <p:cNvGrpSpPr/>
            <p:nvPr userDrawn="1"/>
          </p:nvGrpSpPr>
          <p:grpSpPr>
            <a:xfrm>
              <a:off x="215725" y="3921494"/>
              <a:ext cx="883075" cy="387797"/>
              <a:chOff x="274600" y="3921494"/>
              <a:chExt cx="883075" cy="387797"/>
            </a:xfrm>
          </p:grpSpPr>
          <p:sp>
            <p:nvSpPr>
              <p:cNvPr id="71" name="Isosceles Triangle 70"/>
              <p:cNvSpPr/>
              <p:nvPr userDrawn="1"/>
            </p:nvSpPr>
            <p:spPr>
              <a:xfrm rot="10800000">
                <a:off x="274600"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userDrawn="1"/>
            </p:nvSpPr>
            <p:spPr>
              <a:xfrm>
                <a:off x="274601" y="3921494"/>
                <a:ext cx="88307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Madrid</a:t>
                </a:r>
                <a:endParaRPr lang="en-US" sz="1200" b="1" cap="all" spc="50" baseline="0" dirty="0">
                  <a:solidFill>
                    <a:srgbClr val="FFFFFF"/>
                  </a:solidFill>
                </a:endParaRPr>
              </a:p>
            </p:txBody>
          </p:sp>
        </p:grpSp>
        <p:grpSp>
          <p:nvGrpSpPr>
            <p:cNvPr id="89" name="Group 88"/>
            <p:cNvGrpSpPr/>
            <p:nvPr userDrawn="1"/>
          </p:nvGrpSpPr>
          <p:grpSpPr>
            <a:xfrm>
              <a:off x="3151878" y="3926136"/>
              <a:ext cx="974015" cy="383155"/>
              <a:chOff x="3139006" y="3926136"/>
              <a:chExt cx="974015" cy="383155"/>
            </a:xfrm>
          </p:grpSpPr>
          <p:sp>
            <p:nvSpPr>
              <p:cNvPr id="73" name="Isosceles Triangle 72"/>
              <p:cNvSpPr/>
              <p:nvPr userDrawn="1"/>
            </p:nvSpPr>
            <p:spPr>
              <a:xfrm rot="10800000">
                <a:off x="3139006"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userDrawn="1"/>
            </p:nvSpPr>
            <p:spPr>
              <a:xfrm>
                <a:off x="3139007" y="3926136"/>
                <a:ext cx="974014"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New York</a:t>
                </a:r>
                <a:endParaRPr lang="en-US" sz="1200" b="1" cap="all" spc="50" baseline="0" dirty="0">
                  <a:solidFill>
                    <a:srgbClr val="FFFFFF"/>
                  </a:solidFill>
                </a:endParaRPr>
              </a:p>
            </p:txBody>
          </p:sp>
        </p:grpSp>
        <p:grpSp>
          <p:nvGrpSpPr>
            <p:cNvPr id="90" name="Group 89"/>
            <p:cNvGrpSpPr/>
            <p:nvPr userDrawn="1"/>
          </p:nvGrpSpPr>
          <p:grpSpPr>
            <a:xfrm>
              <a:off x="6094352" y="3926136"/>
              <a:ext cx="627151" cy="383155"/>
              <a:chOff x="6051171" y="3926136"/>
              <a:chExt cx="627151" cy="383155"/>
            </a:xfrm>
          </p:grpSpPr>
          <p:sp>
            <p:nvSpPr>
              <p:cNvPr id="75" name="Isosceles Triangle 74"/>
              <p:cNvSpPr/>
              <p:nvPr userDrawn="1"/>
            </p:nvSpPr>
            <p:spPr>
              <a:xfrm rot="10800000">
                <a:off x="6051171"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userDrawn="1"/>
            </p:nvSpPr>
            <p:spPr>
              <a:xfrm>
                <a:off x="6051172" y="3926136"/>
                <a:ext cx="627150"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Rome</a:t>
                </a:r>
                <a:endParaRPr lang="en-US" sz="1200" b="1" cap="all" spc="50" baseline="0" dirty="0">
                  <a:solidFill>
                    <a:srgbClr val="FFFFFF"/>
                  </a:solidFill>
                </a:endParaRPr>
              </a:p>
            </p:txBody>
          </p:sp>
        </p:grpSp>
        <p:grpSp>
          <p:nvGrpSpPr>
            <p:cNvPr id="91" name="Group 90"/>
            <p:cNvGrpSpPr/>
            <p:nvPr userDrawn="1"/>
          </p:nvGrpSpPr>
          <p:grpSpPr>
            <a:xfrm>
              <a:off x="9023225" y="3921494"/>
              <a:ext cx="1460314" cy="387797"/>
              <a:chOff x="8801635" y="3921494"/>
              <a:chExt cx="1460314" cy="387797"/>
            </a:xfrm>
          </p:grpSpPr>
          <p:sp>
            <p:nvSpPr>
              <p:cNvPr id="77" name="Isosceles Triangle 76"/>
              <p:cNvSpPr/>
              <p:nvPr userDrawn="1"/>
            </p:nvSpPr>
            <p:spPr>
              <a:xfrm rot="10800000">
                <a:off x="8801635"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userDrawn="1"/>
            </p:nvSpPr>
            <p:spPr>
              <a:xfrm>
                <a:off x="8801635" y="3921494"/>
                <a:ext cx="146031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San Francisco</a:t>
                </a:r>
                <a:endParaRPr lang="en-US" sz="1200" b="1" cap="all" spc="50" baseline="0" dirty="0">
                  <a:solidFill>
                    <a:srgbClr val="FFFFFF"/>
                  </a:solidFill>
                </a:endParaRPr>
              </a:p>
            </p:txBody>
          </p:sp>
        </p:grpSp>
        <p:grpSp>
          <p:nvGrpSpPr>
            <p:cNvPr id="96" name="Group 95"/>
            <p:cNvGrpSpPr/>
            <p:nvPr userDrawn="1"/>
          </p:nvGrpSpPr>
          <p:grpSpPr>
            <a:xfrm>
              <a:off x="1707809" y="5479452"/>
              <a:ext cx="7438556" cy="387798"/>
              <a:chOff x="1572992" y="5503336"/>
              <a:chExt cx="7438556" cy="387798"/>
            </a:xfrm>
          </p:grpSpPr>
          <p:grpSp>
            <p:nvGrpSpPr>
              <p:cNvPr id="87" name="Group 86"/>
              <p:cNvGrpSpPr/>
              <p:nvPr userDrawn="1"/>
            </p:nvGrpSpPr>
            <p:grpSpPr>
              <a:xfrm>
                <a:off x="1572992" y="5507979"/>
                <a:ext cx="768932" cy="383155"/>
                <a:chOff x="1216477" y="5507979"/>
                <a:chExt cx="768932" cy="383155"/>
              </a:xfrm>
            </p:grpSpPr>
            <p:sp>
              <p:nvSpPr>
                <p:cNvPr id="79" name="Isosceles Triangle 78"/>
                <p:cNvSpPr/>
                <p:nvPr userDrawn="1"/>
              </p:nvSpPr>
              <p:spPr>
                <a:xfrm rot="10800000">
                  <a:off x="1216477"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userDrawn="1"/>
              </p:nvSpPr>
              <p:spPr>
                <a:xfrm>
                  <a:off x="1216478" y="5507979"/>
                  <a:ext cx="768931"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Sydney</a:t>
                  </a:r>
                  <a:endParaRPr lang="en-US" sz="1200" b="1" cap="all" spc="50" baseline="0" dirty="0">
                    <a:solidFill>
                      <a:srgbClr val="FFFFFF"/>
                    </a:solidFill>
                  </a:endParaRPr>
                </a:p>
              </p:txBody>
            </p:sp>
          </p:grpSp>
          <p:grpSp>
            <p:nvGrpSpPr>
              <p:cNvPr id="86" name="Group 85"/>
              <p:cNvGrpSpPr/>
              <p:nvPr userDrawn="1"/>
            </p:nvGrpSpPr>
            <p:grpSpPr>
              <a:xfrm>
                <a:off x="4515669" y="5503337"/>
                <a:ext cx="970678" cy="387797"/>
                <a:chOff x="4515669" y="5503337"/>
                <a:chExt cx="970678" cy="387797"/>
              </a:xfrm>
            </p:grpSpPr>
            <p:sp>
              <p:nvSpPr>
                <p:cNvPr id="81" name="Isosceles Triangle 80"/>
                <p:cNvSpPr/>
                <p:nvPr userDrawn="1"/>
              </p:nvSpPr>
              <p:spPr>
                <a:xfrm rot="10800000">
                  <a:off x="4515669"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userDrawn="1"/>
              </p:nvSpPr>
              <p:spPr>
                <a:xfrm>
                  <a:off x="4515670" y="5503337"/>
                  <a:ext cx="970677"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Toronto</a:t>
                  </a:r>
                  <a:endParaRPr lang="en-US" sz="1200" b="1" cap="all" spc="50" baseline="0" dirty="0">
                    <a:solidFill>
                      <a:srgbClr val="FFFFFF"/>
                    </a:solidFill>
                  </a:endParaRPr>
                </a:p>
              </p:txBody>
            </p:sp>
          </p:grpSp>
          <p:grpSp>
            <p:nvGrpSpPr>
              <p:cNvPr id="85" name="Group 84"/>
              <p:cNvGrpSpPr/>
              <p:nvPr userDrawn="1"/>
            </p:nvGrpSpPr>
            <p:grpSpPr>
              <a:xfrm>
                <a:off x="7482380" y="5503336"/>
                <a:ext cx="1529168" cy="387798"/>
                <a:chOff x="7398195" y="5503336"/>
                <a:chExt cx="1529168" cy="387798"/>
              </a:xfrm>
            </p:grpSpPr>
            <p:sp>
              <p:nvSpPr>
                <p:cNvPr id="83" name="Isosceles Triangle 82"/>
                <p:cNvSpPr/>
                <p:nvPr userDrawn="1"/>
              </p:nvSpPr>
              <p:spPr>
                <a:xfrm rot="10800000">
                  <a:off x="7398195"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userDrawn="1"/>
              </p:nvSpPr>
              <p:spPr>
                <a:xfrm>
                  <a:off x="7398196" y="5503336"/>
                  <a:ext cx="1529167" cy="286282"/>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Washington, DC</a:t>
                  </a:r>
                  <a:endParaRPr lang="en-US" sz="1200" b="1" cap="all" spc="50" baseline="0" dirty="0">
                    <a:solidFill>
                      <a:srgbClr val="FFFFFF"/>
                    </a:solidFill>
                  </a:endParaRPr>
                </a:p>
              </p:txBody>
            </p:sp>
          </p:grpSp>
        </p:grpSp>
      </p:grpSp>
      <p:sp>
        <p:nvSpPr>
          <p:cNvPr id="5" name="Footer Placeholder 4"/>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7" name="Slide Number Placeholder 6"/>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cxnSp>
        <p:nvCxnSpPr>
          <p:cNvPr id="53" name="Straight Connector 5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625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717045"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092" y="995479"/>
            <a:ext cx="5210907" cy="261848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20" y="3750487"/>
            <a:ext cx="2605863" cy="2605863"/>
          </a:xfrm>
          <a:prstGeom prst="rect">
            <a:avLst/>
          </a:prstGeom>
        </p:spPr>
      </p:pic>
      <p:sp>
        <p:nvSpPr>
          <p:cNvPr id="9" name="Footer Placeholder 4"/>
          <p:cNvSpPr>
            <a:spLocks noGrp="1"/>
          </p:cNvSpPr>
          <p:nvPr>
            <p:ph type="ftr" sz="quarter" idx="10"/>
          </p:nvPr>
        </p:nvSpPr>
        <p:spPr>
          <a:xfrm>
            <a:off x="510989" y="6356350"/>
            <a:ext cx="9617750" cy="365125"/>
          </a:xfrm>
        </p:spPr>
        <p:txBody>
          <a:bodyPr/>
          <a:lstStyle>
            <a:lvl1pPr>
              <a:defRPr/>
            </a:lvl1pPr>
          </a:lstStyle>
          <a:p>
            <a:r>
              <a:rPr lang="en-US" dirty="0" smtClean="0"/>
              <a:t>© 2020 The Brattle Group</a:t>
            </a:r>
            <a:endParaRPr lang="en-US" dirty="0"/>
          </a:p>
        </p:txBody>
      </p:sp>
    </p:spTree>
    <p:extLst>
      <p:ext uri="{BB962C8B-B14F-4D97-AF65-F5344CB8AC3E}">
        <p14:creationId xmlns:p14="http://schemas.microsoft.com/office/powerpoint/2010/main" val="28158354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11" name="Rectangle 10"/>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p:txBody>
          <a:bodyPr/>
          <a:lstStyle>
            <a:lvl1pPr>
              <a:defRPr/>
            </a:lvl1pPr>
          </a:lstStyle>
          <a:p>
            <a:r>
              <a:rPr lang="en-US" dirty="0" smtClean="0"/>
              <a:t>Color Palette</a:t>
            </a:r>
            <a:endParaRPr lang="en-US" dirty="0"/>
          </a:p>
        </p:txBody>
      </p:sp>
      <p:cxnSp>
        <p:nvCxnSpPr>
          <p:cNvPr id="7" name="Straight Connector 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6" hasCustomPrompt="1"/>
          </p:nvPr>
        </p:nvSpPr>
        <p:spPr>
          <a:xfrm>
            <a:off x="508000" y="6594"/>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2" name="Rectangle 5"/>
          <p:cNvSpPr>
            <a:spLocks noChangeArrowheads="1"/>
          </p:cNvSpPr>
          <p:nvPr userDrawn="1"/>
        </p:nvSpPr>
        <p:spPr bwMode="auto">
          <a:xfrm>
            <a:off x="601334" y="2723382"/>
            <a:ext cx="1593537" cy="49398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13" name="Rectangle 6"/>
          <p:cNvSpPr>
            <a:spLocks noChangeArrowheads="1"/>
          </p:cNvSpPr>
          <p:nvPr userDrawn="1"/>
        </p:nvSpPr>
        <p:spPr bwMode="auto">
          <a:xfrm>
            <a:off x="601334" y="2225844"/>
            <a:ext cx="1593537" cy="49753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14" name="Rectangle 7"/>
          <p:cNvSpPr>
            <a:spLocks noChangeArrowheads="1"/>
          </p:cNvSpPr>
          <p:nvPr userDrawn="1"/>
        </p:nvSpPr>
        <p:spPr bwMode="auto">
          <a:xfrm>
            <a:off x="601334" y="3217366"/>
            <a:ext cx="1593537" cy="746307"/>
          </a:xfrm>
          <a:prstGeom prst="rect">
            <a:avLst/>
          </a:prstGeom>
          <a:solidFill>
            <a:srgbClr val="1B3D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 Hue</a:t>
            </a:r>
            <a:endParaRPr lang="en-US" sz="1600" b="1" dirty="0">
              <a:solidFill>
                <a:schemeClr val="bg1"/>
              </a:solidFill>
            </a:endParaRPr>
          </a:p>
        </p:txBody>
      </p:sp>
      <p:sp>
        <p:nvSpPr>
          <p:cNvPr id="15" name="Rectangle 8"/>
          <p:cNvSpPr>
            <a:spLocks noChangeArrowheads="1"/>
          </p:cNvSpPr>
          <p:nvPr userDrawn="1"/>
        </p:nvSpPr>
        <p:spPr bwMode="auto">
          <a:xfrm>
            <a:off x="601334" y="3963672"/>
            <a:ext cx="1593537" cy="497538"/>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	</a:t>
            </a:r>
            <a:endParaRPr lang="en-US" sz="1600" b="1" dirty="0">
              <a:solidFill>
                <a:schemeClr val="tx1">
                  <a:lumMod val="50000"/>
                </a:schemeClr>
              </a:solidFill>
            </a:endParaRPr>
          </a:p>
        </p:txBody>
      </p:sp>
      <p:sp>
        <p:nvSpPr>
          <p:cNvPr id="16" name="Rectangle 19"/>
          <p:cNvSpPr>
            <a:spLocks noChangeArrowheads="1"/>
          </p:cNvSpPr>
          <p:nvPr userDrawn="1"/>
        </p:nvSpPr>
        <p:spPr bwMode="auto">
          <a:xfrm>
            <a:off x="601334" y="4461210"/>
            <a:ext cx="1593537" cy="497538"/>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17" name="Rectangle 21"/>
          <p:cNvSpPr>
            <a:spLocks noChangeArrowheads="1"/>
          </p:cNvSpPr>
          <p:nvPr userDrawn="1"/>
        </p:nvSpPr>
        <p:spPr bwMode="auto">
          <a:xfrm>
            <a:off x="2498401" y="2723382"/>
            <a:ext cx="1593537" cy="493984"/>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18" name="Rectangle 22"/>
          <p:cNvSpPr>
            <a:spLocks noChangeArrowheads="1"/>
          </p:cNvSpPr>
          <p:nvPr userDrawn="1"/>
        </p:nvSpPr>
        <p:spPr bwMode="auto">
          <a:xfrm>
            <a:off x="2498401" y="2225844"/>
            <a:ext cx="1593537" cy="497538"/>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19" name="Rectangle 23"/>
          <p:cNvSpPr>
            <a:spLocks noChangeArrowheads="1"/>
          </p:cNvSpPr>
          <p:nvPr userDrawn="1"/>
        </p:nvSpPr>
        <p:spPr bwMode="auto">
          <a:xfrm>
            <a:off x="2498401" y="3217366"/>
            <a:ext cx="1593537" cy="74630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20" name="Rectangle 24"/>
          <p:cNvSpPr>
            <a:spLocks noChangeArrowheads="1"/>
          </p:cNvSpPr>
          <p:nvPr userDrawn="1"/>
        </p:nvSpPr>
        <p:spPr bwMode="auto">
          <a:xfrm>
            <a:off x="2498401" y="3963672"/>
            <a:ext cx="1593537" cy="49753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	</a:t>
            </a:r>
            <a:endParaRPr lang="en-US" sz="1600" b="1" dirty="0">
              <a:solidFill>
                <a:schemeClr val="tx1">
                  <a:lumMod val="50000"/>
                </a:schemeClr>
              </a:solidFill>
            </a:endParaRPr>
          </a:p>
        </p:txBody>
      </p:sp>
      <p:sp>
        <p:nvSpPr>
          <p:cNvPr id="21" name="Rectangle 35"/>
          <p:cNvSpPr>
            <a:spLocks noChangeArrowheads="1"/>
          </p:cNvSpPr>
          <p:nvPr userDrawn="1"/>
        </p:nvSpPr>
        <p:spPr bwMode="auto">
          <a:xfrm>
            <a:off x="2498401" y="4461210"/>
            <a:ext cx="1593537" cy="497538"/>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22" name="Rectangle 101"/>
          <p:cNvSpPr>
            <a:spLocks noChangeArrowheads="1"/>
          </p:cNvSpPr>
          <p:nvPr userDrawn="1"/>
        </p:nvSpPr>
        <p:spPr bwMode="auto">
          <a:xfrm>
            <a:off x="601334" y="4958748"/>
            <a:ext cx="1593537" cy="49753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23" name="Rectangle 103"/>
          <p:cNvSpPr>
            <a:spLocks noChangeArrowheads="1"/>
          </p:cNvSpPr>
          <p:nvPr userDrawn="1"/>
        </p:nvSpPr>
        <p:spPr bwMode="auto">
          <a:xfrm>
            <a:off x="2498401" y="4958748"/>
            <a:ext cx="1593537" cy="49753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24" name="Rectangle 37"/>
          <p:cNvSpPr>
            <a:spLocks noChangeArrowheads="1"/>
          </p:cNvSpPr>
          <p:nvPr userDrawn="1"/>
        </p:nvSpPr>
        <p:spPr bwMode="auto">
          <a:xfrm>
            <a:off x="4391592" y="2723382"/>
            <a:ext cx="1593537" cy="493984"/>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25" name="Rectangle 38"/>
          <p:cNvSpPr>
            <a:spLocks noChangeArrowheads="1"/>
          </p:cNvSpPr>
          <p:nvPr userDrawn="1"/>
        </p:nvSpPr>
        <p:spPr bwMode="auto">
          <a:xfrm>
            <a:off x="4391592" y="2225844"/>
            <a:ext cx="1593537" cy="497538"/>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26" name="Rectangle 39"/>
          <p:cNvSpPr>
            <a:spLocks noChangeArrowheads="1"/>
          </p:cNvSpPr>
          <p:nvPr userDrawn="1"/>
        </p:nvSpPr>
        <p:spPr bwMode="auto">
          <a:xfrm>
            <a:off x="4391592" y="3217366"/>
            <a:ext cx="1593537" cy="74630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Base</a:t>
            </a:r>
            <a:r>
              <a:rPr lang="en-US" sz="1600" b="1" baseline="0" dirty="0" smtClean="0">
                <a:solidFill>
                  <a:schemeClr val="tx1">
                    <a:lumMod val="50000"/>
                  </a:schemeClr>
                </a:solidFill>
              </a:rPr>
              <a:t> Hue</a:t>
            </a:r>
            <a:endParaRPr lang="en-US" sz="1600" b="1" dirty="0">
              <a:solidFill>
                <a:schemeClr val="tx1">
                  <a:lumMod val="50000"/>
                </a:schemeClr>
              </a:solidFill>
            </a:endParaRPr>
          </a:p>
        </p:txBody>
      </p:sp>
      <p:sp>
        <p:nvSpPr>
          <p:cNvPr id="27" name="Rectangle 40"/>
          <p:cNvSpPr>
            <a:spLocks noChangeArrowheads="1"/>
          </p:cNvSpPr>
          <p:nvPr userDrawn="1"/>
        </p:nvSpPr>
        <p:spPr bwMode="auto">
          <a:xfrm>
            <a:off x="4391592" y="3963672"/>
            <a:ext cx="1593537" cy="497538"/>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28" name="Rectangle 51"/>
          <p:cNvSpPr>
            <a:spLocks noChangeArrowheads="1"/>
          </p:cNvSpPr>
          <p:nvPr userDrawn="1"/>
        </p:nvSpPr>
        <p:spPr bwMode="auto">
          <a:xfrm>
            <a:off x="4391592" y="4461210"/>
            <a:ext cx="1593537" cy="49753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29" name="Rectangle 53"/>
          <p:cNvSpPr>
            <a:spLocks noChangeArrowheads="1"/>
          </p:cNvSpPr>
          <p:nvPr userDrawn="1"/>
        </p:nvSpPr>
        <p:spPr bwMode="auto">
          <a:xfrm>
            <a:off x="6288659" y="2723382"/>
            <a:ext cx="1593537" cy="493984"/>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30" name="Rectangle 54"/>
          <p:cNvSpPr>
            <a:spLocks noChangeArrowheads="1"/>
          </p:cNvSpPr>
          <p:nvPr userDrawn="1"/>
        </p:nvSpPr>
        <p:spPr bwMode="auto">
          <a:xfrm>
            <a:off x="6288659" y="2225844"/>
            <a:ext cx="1593537" cy="497538"/>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31" name="Rectangle 55"/>
          <p:cNvSpPr>
            <a:spLocks noChangeArrowheads="1"/>
          </p:cNvSpPr>
          <p:nvPr userDrawn="1"/>
        </p:nvSpPr>
        <p:spPr bwMode="auto">
          <a:xfrm>
            <a:off x="6288659" y="3217366"/>
            <a:ext cx="1593537" cy="74630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Base</a:t>
            </a:r>
            <a:r>
              <a:rPr lang="en-US" sz="1600" b="1" baseline="0" dirty="0" smtClean="0">
                <a:solidFill>
                  <a:schemeClr val="tx1">
                    <a:lumMod val="50000"/>
                  </a:schemeClr>
                </a:solidFill>
              </a:rPr>
              <a:t> Hue</a:t>
            </a:r>
            <a:endParaRPr lang="en-US" sz="1600" b="1" dirty="0">
              <a:solidFill>
                <a:schemeClr val="tx1">
                  <a:lumMod val="50000"/>
                </a:schemeClr>
              </a:solidFill>
            </a:endParaRPr>
          </a:p>
        </p:txBody>
      </p:sp>
      <p:sp>
        <p:nvSpPr>
          <p:cNvPr id="32" name="Rectangle 56"/>
          <p:cNvSpPr>
            <a:spLocks noChangeArrowheads="1"/>
          </p:cNvSpPr>
          <p:nvPr userDrawn="1"/>
        </p:nvSpPr>
        <p:spPr bwMode="auto">
          <a:xfrm>
            <a:off x="6288659" y="3963672"/>
            <a:ext cx="1593537" cy="49753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33" name="Rectangle 67"/>
          <p:cNvSpPr>
            <a:spLocks noChangeArrowheads="1"/>
          </p:cNvSpPr>
          <p:nvPr userDrawn="1"/>
        </p:nvSpPr>
        <p:spPr bwMode="auto">
          <a:xfrm>
            <a:off x="6288659" y="4461210"/>
            <a:ext cx="1593537" cy="497538"/>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34" name="Rectangle 69"/>
          <p:cNvSpPr>
            <a:spLocks noChangeArrowheads="1"/>
          </p:cNvSpPr>
          <p:nvPr userDrawn="1"/>
        </p:nvSpPr>
        <p:spPr bwMode="auto">
          <a:xfrm>
            <a:off x="8180305" y="2723382"/>
            <a:ext cx="1598956" cy="493984"/>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35" name="Rectangle 70"/>
          <p:cNvSpPr>
            <a:spLocks noChangeArrowheads="1"/>
          </p:cNvSpPr>
          <p:nvPr userDrawn="1"/>
        </p:nvSpPr>
        <p:spPr bwMode="auto">
          <a:xfrm>
            <a:off x="8180305" y="2225844"/>
            <a:ext cx="1598956" cy="497538"/>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36" name="Rectangle 71"/>
          <p:cNvSpPr>
            <a:spLocks noChangeArrowheads="1"/>
          </p:cNvSpPr>
          <p:nvPr userDrawn="1"/>
        </p:nvSpPr>
        <p:spPr bwMode="auto">
          <a:xfrm>
            <a:off x="8180305" y="3217366"/>
            <a:ext cx="1598956" cy="74630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37" name="Rectangle 72"/>
          <p:cNvSpPr>
            <a:spLocks noChangeArrowheads="1"/>
          </p:cNvSpPr>
          <p:nvPr userDrawn="1"/>
        </p:nvSpPr>
        <p:spPr bwMode="auto">
          <a:xfrm>
            <a:off x="8180305" y="3963672"/>
            <a:ext cx="1598956" cy="497538"/>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38" name="Rectangle 83"/>
          <p:cNvSpPr>
            <a:spLocks noChangeArrowheads="1"/>
          </p:cNvSpPr>
          <p:nvPr userDrawn="1"/>
        </p:nvSpPr>
        <p:spPr bwMode="auto">
          <a:xfrm>
            <a:off x="8180305" y="4461210"/>
            <a:ext cx="1598956" cy="497538"/>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39" name="Rectangle 85"/>
          <p:cNvSpPr>
            <a:spLocks noChangeArrowheads="1"/>
          </p:cNvSpPr>
          <p:nvPr userDrawn="1"/>
        </p:nvSpPr>
        <p:spPr bwMode="auto">
          <a:xfrm>
            <a:off x="10079180" y="2723382"/>
            <a:ext cx="1593537" cy="493984"/>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40" name="Rectangle 86"/>
          <p:cNvSpPr>
            <a:spLocks noChangeArrowheads="1"/>
          </p:cNvSpPr>
          <p:nvPr userDrawn="1"/>
        </p:nvSpPr>
        <p:spPr bwMode="auto">
          <a:xfrm>
            <a:off x="10079180" y="2225844"/>
            <a:ext cx="1593537" cy="497538"/>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41" name="Rectangle 87"/>
          <p:cNvSpPr>
            <a:spLocks noChangeArrowheads="1"/>
          </p:cNvSpPr>
          <p:nvPr userDrawn="1"/>
        </p:nvSpPr>
        <p:spPr bwMode="auto">
          <a:xfrm>
            <a:off x="10079180" y="3217366"/>
            <a:ext cx="1593537" cy="74630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42" name="Rectangle 88"/>
          <p:cNvSpPr>
            <a:spLocks noChangeArrowheads="1"/>
          </p:cNvSpPr>
          <p:nvPr userDrawn="1"/>
        </p:nvSpPr>
        <p:spPr bwMode="auto">
          <a:xfrm>
            <a:off x="10079180" y="3963672"/>
            <a:ext cx="1593537" cy="497538"/>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43" name="Rectangle 99"/>
          <p:cNvSpPr>
            <a:spLocks noChangeArrowheads="1"/>
          </p:cNvSpPr>
          <p:nvPr userDrawn="1"/>
        </p:nvSpPr>
        <p:spPr bwMode="auto">
          <a:xfrm>
            <a:off x="10079180" y="4461210"/>
            <a:ext cx="1593537" cy="497538"/>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44" name="Rectangle 105"/>
          <p:cNvSpPr>
            <a:spLocks noChangeArrowheads="1"/>
          </p:cNvSpPr>
          <p:nvPr userDrawn="1"/>
        </p:nvSpPr>
        <p:spPr bwMode="auto">
          <a:xfrm>
            <a:off x="4391592" y="4958748"/>
            <a:ext cx="1593537" cy="49753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5" name="Rectangle 107"/>
          <p:cNvSpPr>
            <a:spLocks noChangeArrowheads="1"/>
          </p:cNvSpPr>
          <p:nvPr userDrawn="1"/>
        </p:nvSpPr>
        <p:spPr bwMode="auto">
          <a:xfrm>
            <a:off x="6288659" y="4958748"/>
            <a:ext cx="1593537" cy="497538"/>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6" name="Rectangle 109"/>
          <p:cNvSpPr>
            <a:spLocks noChangeArrowheads="1"/>
          </p:cNvSpPr>
          <p:nvPr userDrawn="1"/>
        </p:nvSpPr>
        <p:spPr bwMode="auto">
          <a:xfrm>
            <a:off x="8180305" y="4958748"/>
            <a:ext cx="1598956" cy="497538"/>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7" name="Rectangle 111"/>
          <p:cNvSpPr>
            <a:spLocks noChangeArrowheads="1"/>
          </p:cNvSpPr>
          <p:nvPr userDrawn="1"/>
        </p:nvSpPr>
        <p:spPr bwMode="auto">
          <a:xfrm>
            <a:off x="10079180" y="4958748"/>
            <a:ext cx="1593537" cy="497538"/>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8" name="Rectangle 6"/>
          <p:cNvSpPr>
            <a:spLocks noChangeArrowheads="1"/>
          </p:cNvSpPr>
          <p:nvPr userDrawn="1"/>
        </p:nvSpPr>
        <p:spPr bwMode="auto">
          <a:xfrm>
            <a:off x="601334"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Brattle Blue</a:t>
            </a:r>
            <a:endParaRPr lang="en-US" sz="2000" b="1" dirty="0">
              <a:solidFill>
                <a:schemeClr val="tx1"/>
              </a:solidFill>
            </a:endParaRPr>
          </a:p>
        </p:txBody>
      </p:sp>
      <p:sp>
        <p:nvSpPr>
          <p:cNvPr id="49" name="Rectangle 22"/>
          <p:cNvSpPr>
            <a:spLocks noChangeArrowheads="1"/>
          </p:cNvSpPr>
          <p:nvPr userDrawn="1"/>
        </p:nvSpPr>
        <p:spPr bwMode="auto">
          <a:xfrm>
            <a:off x="2498401"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Fountain</a:t>
            </a:r>
            <a:endParaRPr lang="en-US" sz="2000" b="1" dirty="0">
              <a:solidFill>
                <a:schemeClr val="tx1"/>
              </a:solidFill>
            </a:endParaRPr>
          </a:p>
        </p:txBody>
      </p:sp>
      <p:sp>
        <p:nvSpPr>
          <p:cNvPr id="50" name="Rectangle 38"/>
          <p:cNvSpPr>
            <a:spLocks noChangeArrowheads="1"/>
          </p:cNvSpPr>
          <p:nvPr userDrawn="1"/>
        </p:nvSpPr>
        <p:spPr bwMode="auto">
          <a:xfrm>
            <a:off x="4391592"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Mantis</a:t>
            </a:r>
            <a:endParaRPr lang="en-US" sz="2000" b="1" dirty="0">
              <a:solidFill>
                <a:schemeClr val="tx1"/>
              </a:solidFill>
            </a:endParaRPr>
          </a:p>
        </p:txBody>
      </p:sp>
      <p:sp>
        <p:nvSpPr>
          <p:cNvPr id="51" name="Rectangle 54"/>
          <p:cNvSpPr>
            <a:spLocks noChangeArrowheads="1"/>
          </p:cNvSpPr>
          <p:nvPr userDrawn="1"/>
        </p:nvSpPr>
        <p:spPr bwMode="auto">
          <a:xfrm>
            <a:off x="6288659"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Solar Flare</a:t>
            </a:r>
            <a:endParaRPr lang="en-US" sz="2000" b="1" dirty="0">
              <a:solidFill>
                <a:schemeClr val="tx1"/>
              </a:solidFill>
            </a:endParaRPr>
          </a:p>
        </p:txBody>
      </p:sp>
      <p:sp>
        <p:nvSpPr>
          <p:cNvPr id="52" name="Rectangle 70"/>
          <p:cNvSpPr>
            <a:spLocks noChangeArrowheads="1"/>
          </p:cNvSpPr>
          <p:nvPr userDrawn="1"/>
        </p:nvSpPr>
        <p:spPr bwMode="auto">
          <a:xfrm>
            <a:off x="8180305" y="1728306"/>
            <a:ext cx="1598956"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err="1" smtClean="0">
                <a:solidFill>
                  <a:schemeClr val="tx1"/>
                </a:solidFill>
              </a:rPr>
              <a:t>Creamsicle</a:t>
            </a:r>
            <a:r>
              <a:rPr lang="en-US" sz="2000" b="1" dirty="0" smtClean="0">
                <a:solidFill>
                  <a:schemeClr val="tx1"/>
                </a:solidFill>
              </a:rPr>
              <a:t>	</a:t>
            </a:r>
            <a:endParaRPr lang="en-US" sz="2000" b="1" dirty="0">
              <a:solidFill>
                <a:schemeClr val="tx1"/>
              </a:solidFill>
            </a:endParaRPr>
          </a:p>
        </p:txBody>
      </p:sp>
      <p:sp>
        <p:nvSpPr>
          <p:cNvPr id="53" name="Rectangle 86"/>
          <p:cNvSpPr>
            <a:spLocks noChangeArrowheads="1"/>
          </p:cNvSpPr>
          <p:nvPr userDrawn="1"/>
        </p:nvSpPr>
        <p:spPr bwMode="auto">
          <a:xfrm>
            <a:off x="10079180"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Hibiscus</a:t>
            </a:r>
            <a:endParaRPr lang="en-US" sz="2000" b="1" dirty="0">
              <a:solidFill>
                <a:schemeClr val="tx1"/>
              </a:solidFill>
            </a:endParaRPr>
          </a:p>
        </p:txBody>
      </p:sp>
      <p:sp>
        <p:nvSpPr>
          <p:cNvPr id="2" name="Footer Placeholder 1"/>
          <p:cNvSpPr>
            <a:spLocks noGrp="1"/>
          </p:cNvSpPr>
          <p:nvPr>
            <p:ph type="ftr" sz="quarter" idx="17"/>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217662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2" name="Rectangle 51"/>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3752" t="1469" b="2283"/>
          <a:stretch/>
        </p:blipFill>
        <p:spPr>
          <a:xfrm>
            <a:off x="0" y="1"/>
            <a:ext cx="12192000" cy="6858000"/>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6" name="Title 4"/>
          <p:cNvSpPr>
            <a:spLocks noGrp="1"/>
          </p:cNvSpPr>
          <p:nvPr>
            <p:ph type="title" hasCustomPrompt="1"/>
          </p:nvPr>
        </p:nvSpPr>
        <p:spPr>
          <a:xfrm>
            <a:off x="516416" y="1238250"/>
            <a:ext cx="6805961" cy="1507712"/>
          </a:xfrm>
        </p:spPr>
        <p:txBody>
          <a:bodyPr lIns="91440" anchor="b">
            <a:normAutofit/>
          </a:bodyPr>
          <a:lstStyle>
            <a:lvl1pPr>
              <a:defRPr sz="4200" b="1" baseline="0">
                <a:solidFill>
                  <a:schemeClr val="accent1"/>
                </a:solidFill>
              </a:defRPr>
            </a:lvl1pPr>
          </a:lstStyle>
          <a:p>
            <a:r>
              <a:rPr lang="en-US" dirty="0" smtClean="0"/>
              <a:t>Section Title</a:t>
            </a:r>
            <a:endParaRPr lang="en-US" dirty="0"/>
          </a:p>
        </p:txBody>
      </p:sp>
      <p:sp>
        <p:nvSpPr>
          <p:cNvPr id="29" name="Text Placeholder 2"/>
          <p:cNvSpPr>
            <a:spLocks noGrp="1"/>
          </p:cNvSpPr>
          <p:nvPr>
            <p:ph type="body" sz="quarter" idx="21"/>
          </p:nvPr>
        </p:nvSpPr>
        <p:spPr>
          <a:xfrm>
            <a:off x="515937" y="2904631"/>
            <a:ext cx="6806439"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smtClean="0"/>
              <a:t>Edit Master text styles</a:t>
            </a:r>
          </a:p>
        </p:txBody>
      </p:sp>
    </p:spTree>
    <p:extLst>
      <p:ext uri="{BB962C8B-B14F-4D97-AF65-F5344CB8AC3E}">
        <p14:creationId xmlns:p14="http://schemas.microsoft.com/office/powerpoint/2010/main" val="4100989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ockquo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82" r="4454" b="2372"/>
          <a:stretch/>
        </p:blipFill>
        <p:spPr>
          <a:xfrm>
            <a:off x="0" y="-38747"/>
            <a:ext cx="12197166" cy="6896747"/>
          </a:xfrm>
          <a:prstGeom prst="rect">
            <a:avLst/>
          </a:prstGeom>
        </p:spPr>
      </p:pic>
      <p:sp>
        <p:nvSpPr>
          <p:cNvPr id="10" name="Rectangle 9"/>
          <p:cNvSpPr/>
          <p:nvPr userDrawn="1"/>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4"/>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smtClean="0"/>
              <a:t>Block Quote Text</a:t>
            </a:r>
            <a:endParaRPr lang="en-US" dirty="0"/>
          </a:p>
        </p:txBody>
      </p:sp>
      <p:cxnSp>
        <p:nvCxnSpPr>
          <p:cNvPr id="11" name="Straight Connector 10"/>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7818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marL="341313" indent="-230188">
              <a:buSzPct val="100000"/>
              <a:buFont typeface="+mj-lt"/>
              <a:buAutoNum type="romanUcPeriod"/>
              <a:defRPr>
                <a:solidFill>
                  <a:schemeClr val="tx1"/>
                </a:solidFill>
              </a:defRPr>
            </a:lvl2pPr>
            <a:lvl3pPr marL="631825" indent="-285750">
              <a:buClr>
                <a:schemeClr val="bg2"/>
              </a:buClr>
              <a:buFont typeface="+mj-lt"/>
              <a:buAutoNum type="alphaUcPeriod"/>
              <a:defRPr sz="1600">
                <a:solidFill>
                  <a:schemeClr val="tx1"/>
                </a:solidFill>
              </a:defRPr>
            </a:lvl3pPr>
            <a:lvl4pPr marL="914400" indent="-282575">
              <a:buSzPct val="100000"/>
              <a:buFont typeface="+mj-lt"/>
              <a:buAutoNum type="arabicPeriod"/>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
        <p:nvSpPr>
          <p:cNvPr id="8"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1299333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
        <p:nvSpPr>
          <p:cNvPr id="8"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152037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cxnSp>
        <p:nvCxnSpPr>
          <p:cNvPr id="17" name="Straight Connector 16"/>
          <p:cNvCxnSpPr/>
          <p:nvPr userDrawn="1"/>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0"/>
          <p:cNvSpPr>
            <a:spLocks noGrp="1"/>
          </p:cNvSpPr>
          <p:nvPr>
            <p:ph type="body" sz="quarter" idx="19" hasCustomPrompt="1"/>
          </p:nvPr>
        </p:nvSpPr>
        <p:spPr>
          <a:xfrm>
            <a:off x="508000" y="7548"/>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Tree>
    <p:extLst>
      <p:ext uri="{BB962C8B-B14F-4D97-AF65-F5344CB8AC3E}">
        <p14:creationId xmlns:p14="http://schemas.microsoft.com/office/powerpoint/2010/main" val="3442203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2-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
        <p:nvSpPr>
          <p:cNvPr id="8"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Tree>
    <p:extLst>
      <p:ext uri="{BB962C8B-B14F-4D97-AF65-F5344CB8AC3E}">
        <p14:creationId xmlns:p14="http://schemas.microsoft.com/office/powerpoint/2010/main" val="2253157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Dark 2-Columns">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alpha val="75000"/>
                  </a:schemeClr>
                </a:solidFill>
              </a:defRPr>
            </a:lvl1p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cxnSp>
        <p:nvCxnSpPr>
          <p:cNvPr id="17" name="Straight Connector 16"/>
          <p:cNvCxnSpPr/>
          <p:nvPr userDrawn="1"/>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Tree>
    <p:extLst>
      <p:ext uri="{BB962C8B-B14F-4D97-AF65-F5344CB8AC3E}">
        <p14:creationId xmlns:p14="http://schemas.microsoft.com/office/powerpoint/2010/main" val="3076607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384332" y="1"/>
            <a:ext cx="1807668" cy="1812188"/>
          </a:xfrm>
          <a:prstGeom prst="rect">
            <a:avLst/>
          </a:prstGeom>
        </p:spPr>
      </p:pic>
      <p:sp>
        <p:nvSpPr>
          <p:cNvPr id="4" name="Title Placeholder 3"/>
          <p:cNvSpPr>
            <a:spLocks noGrp="1"/>
          </p:cNvSpPr>
          <p:nvPr>
            <p:ph type="title"/>
          </p:nvPr>
        </p:nvSpPr>
        <p:spPr>
          <a:xfrm>
            <a:off x="508000" y="1"/>
            <a:ext cx="11164718" cy="1068223"/>
          </a:xfrm>
          <a:prstGeom prst="rect">
            <a:avLst/>
          </a:prstGeom>
        </p:spPr>
        <p:txBody>
          <a:bodyPr vert="horz" lIns="73152" tIns="45720" rIns="91440" bIns="91440" rtlCol="0" anchor="b" anchorCtr="0">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2" name="Footer Placeholder 1"/>
          <p:cNvSpPr>
            <a:spLocks noGrp="1"/>
          </p:cNvSpPr>
          <p:nvPr>
            <p:ph type="ftr" sz="quarter" idx="3"/>
          </p:nvPr>
        </p:nvSpPr>
        <p:spPr>
          <a:xfrm>
            <a:off x="0" y="6489614"/>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smtClean="0"/>
              <a:t>Confidential </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0" r:id="rId5"/>
    <p:sldLayoutId id="2147483681" r:id="rId6"/>
    <p:sldLayoutId id="2147483706" r:id="rId7"/>
    <p:sldLayoutId id="2147483702" r:id="rId8"/>
    <p:sldLayoutId id="2147483710" r:id="rId9"/>
    <p:sldLayoutId id="2147483701" r:id="rId10"/>
    <p:sldLayoutId id="2147483718" r:id="rId11"/>
    <p:sldLayoutId id="2147483700" r:id="rId12"/>
    <p:sldLayoutId id="2147483717" r:id="rId13"/>
    <p:sldLayoutId id="2147483705" r:id="rId14"/>
    <p:sldLayoutId id="2147483719" r:id="rId15"/>
    <p:sldLayoutId id="2147483682" r:id="rId16"/>
    <p:sldLayoutId id="2147483714" r:id="rId17"/>
    <p:sldLayoutId id="2147483696" r:id="rId18"/>
    <p:sldLayoutId id="2147483709" r:id="rId19"/>
    <p:sldLayoutId id="2147483704" r:id="rId20"/>
    <p:sldLayoutId id="2147483716" r:id="rId21"/>
    <p:sldLayoutId id="2147483697" r:id="rId22"/>
    <p:sldLayoutId id="2147483698" r:id="rId23"/>
    <p:sldLayoutId id="2147483699" r:id="rId24"/>
    <p:sldLayoutId id="2147483703" r:id="rId25"/>
    <p:sldLayoutId id="2147483715" r:id="rId26"/>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ergy.gov/sites/prod/files/2017/01/f34/CBS_Final_Program_Impact_Report_20161107.pdf"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16416" y="624192"/>
            <a:ext cx="7255984" cy="984070"/>
          </a:xfrm>
        </p:spPr>
        <p:txBody>
          <a:bodyPr>
            <a:normAutofit fontScale="90000"/>
          </a:bodyPr>
          <a:lstStyle/>
          <a:p>
            <a:r>
              <a:rPr lang="en-US" dirty="0" smtClean="0"/>
              <a:t>Innovative Rate Designs: Maximizing the Value of AMI </a:t>
            </a:r>
            <a:endParaRPr lang="en-US" dirty="0"/>
          </a:p>
        </p:txBody>
      </p:sp>
      <p:sp>
        <p:nvSpPr>
          <p:cNvPr id="9" name="Text Placeholder 8"/>
          <p:cNvSpPr>
            <a:spLocks noGrp="1"/>
          </p:cNvSpPr>
          <p:nvPr>
            <p:ph type="body" sz="quarter" idx="18"/>
          </p:nvPr>
        </p:nvSpPr>
        <p:spPr/>
        <p:txBody>
          <a:bodyPr/>
          <a:lstStyle/>
          <a:p>
            <a:r>
              <a:rPr lang="en-US" dirty="0" smtClean="0"/>
              <a:t>Presented By</a:t>
            </a:r>
          </a:p>
          <a:p>
            <a:pPr lvl="1"/>
            <a:r>
              <a:rPr lang="en-US" dirty="0" smtClean="0"/>
              <a:t>Sanem Sergici </a:t>
            </a:r>
          </a:p>
          <a:p>
            <a:pPr lvl="1"/>
            <a:r>
              <a:rPr lang="en-US" dirty="0" smtClean="0"/>
              <a:t>Goksin Kavlak</a:t>
            </a:r>
          </a:p>
          <a:p>
            <a:pPr lvl="1"/>
            <a:r>
              <a:rPr lang="en-US" dirty="0" smtClean="0"/>
              <a:t>Sai Shetty</a:t>
            </a:r>
            <a:endParaRPr lang="en-US" dirty="0"/>
          </a:p>
        </p:txBody>
      </p:sp>
      <p:sp>
        <p:nvSpPr>
          <p:cNvPr id="7" name="Picture Placeholder 6"/>
          <p:cNvSpPr>
            <a:spLocks noGrp="1"/>
          </p:cNvSpPr>
          <p:nvPr>
            <p:ph type="pic" sz="quarter" idx="19"/>
          </p:nvPr>
        </p:nvSpPr>
        <p:spPr/>
      </p:sp>
      <p:sp>
        <p:nvSpPr>
          <p:cNvPr id="23" name="Text Placeholder 22"/>
          <p:cNvSpPr>
            <a:spLocks noGrp="1"/>
          </p:cNvSpPr>
          <p:nvPr>
            <p:ph type="body" sz="quarter" idx="21"/>
          </p:nvPr>
        </p:nvSpPr>
        <p:spPr>
          <a:xfrm>
            <a:off x="589895" y="1639650"/>
            <a:ext cx="6806439" cy="724675"/>
          </a:xfrm>
        </p:spPr>
        <p:txBody>
          <a:bodyPr/>
          <a:lstStyle/>
          <a:p>
            <a:pPr marL="58737" indent="0">
              <a:buNone/>
            </a:pPr>
            <a:r>
              <a:rPr lang="en-US" i="1" dirty="0" smtClean="0"/>
              <a:t>A review of innovative Rates for mass market customers</a:t>
            </a:r>
            <a:endParaRPr lang="en-US" i="1" dirty="0"/>
          </a:p>
        </p:txBody>
      </p:sp>
      <p:sp>
        <p:nvSpPr>
          <p:cNvPr id="24" name="Text Placeholder 23"/>
          <p:cNvSpPr>
            <a:spLocks noGrp="1"/>
          </p:cNvSpPr>
          <p:nvPr>
            <p:ph type="body" sz="quarter" idx="22"/>
          </p:nvPr>
        </p:nvSpPr>
        <p:spPr/>
        <p:txBody>
          <a:bodyPr/>
          <a:lstStyle/>
          <a:p>
            <a:r>
              <a:rPr lang="en-US" dirty="0" smtClean="0"/>
              <a:t>Presented To</a:t>
            </a:r>
          </a:p>
          <a:p>
            <a:pPr lvl="1"/>
            <a:r>
              <a:rPr lang="en-US" dirty="0" smtClean="0"/>
              <a:t>AMS Advisory Group</a:t>
            </a:r>
            <a:endParaRPr lang="en-US" dirty="0"/>
          </a:p>
        </p:txBody>
      </p:sp>
      <p:sp>
        <p:nvSpPr>
          <p:cNvPr id="16" name="Text Placeholder 15"/>
          <p:cNvSpPr>
            <a:spLocks noGrp="1"/>
          </p:cNvSpPr>
          <p:nvPr>
            <p:ph type="body" sz="quarter" idx="26"/>
          </p:nvPr>
        </p:nvSpPr>
        <p:spPr/>
        <p:txBody>
          <a:bodyPr/>
          <a:lstStyle/>
          <a:p>
            <a:pPr marL="0" indent="0">
              <a:buNone/>
            </a:pPr>
            <a:r>
              <a:rPr lang="en-US" dirty="0" smtClean="0"/>
              <a:t>July 10, 2023</a:t>
            </a:r>
            <a:endParaRPr lang="en-US" dirty="0"/>
          </a:p>
        </p:txBody>
      </p:sp>
    </p:spTree>
    <p:extLst>
      <p:ext uri="{BB962C8B-B14F-4D97-AF65-F5344CB8AC3E}">
        <p14:creationId xmlns:p14="http://schemas.microsoft.com/office/powerpoint/2010/main" val="112078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36418" y="1220624"/>
            <a:ext cx="11036300" cy="5074420"/>
          </a:xfrm>
        </p:spPr>
        <p:txBody>
          <a:bodyPr/>
          <a:lstStyle/>
          <a:p>
            <a:r>
              <a:rPr lang="en-US" b="1" dirty="0"/>
              <a:t>Some customers want the lowest price</a:t>
            </a:r>
          </a:p>
          <a:p>
            <a:pPr lvl="1"/>
            <a:r>
              <a:rPr lang="en-US" dirty="0"/>
              <a:t>They are willing to be flexible in the manner in which they use electricity</a:t>
            </a:r>
            <a:endParaRPr lang="en-US" sz="1600" dirty="0"/>
          </a:p>
          <a:p>
            <a:r>
              <a:rPr lang="en-US" b="1" dirty="0"/>
              <a:t>Some want to lock in a guaranteed bill </a:t>
            </a:r>
          </a:p>
          <a:p>
            <a:pPr lvl="1"/>
            <a:r>
              <a:rPr lang="en-US" dirty="0"/>
              <a:t>They are willing to pay a premium for peace-of-mind</a:t>
            </a:r>
            <a:endParaRPr lang="en-US" sz="1600" dirty="0"/>
          </a:p>
          <a:p>
            <a:r>
              <a:rPr lang="en-US" b="1" dirty="0"/>
              <a:t>Many others are in between these two bookends</a:t>
            </a:r>
          </a:p>
          <a:p>
            <a:pPr lvl="1"/>
            <a:r>
              <a:rPr lang="en-US" dirty="0"/>
              <a:t>Some might want a fixed bill but may be willing to lower it if rebates are offered for reducing demand during peak periods</a:t>
            </a:r>
          </a:p>
          <a:p>
            <a:r>
              <a:rPr lang="en-US" i="1" dirty="0"/>
              <a:t>If the alternative rates are not appealing to customers, the most cost-reflective and most meticulously designed rates will not have many takers</a:t>
            </a:r>
          </a:p>
          <a:p>
            <a:endParaRPr lang="en-US" i="1" dirty="0"/>
          </a:p>
          <a:p>
            <a:endParaRPr lang="en-US" dirty="0"/>
          </a:p>
        </p:txBody>
      </p:sp>
      <p:sp>
        <p:nvSpPr>
          <p:cNvPr id="4" name="Title 3"/>
          <p:cNvSpPr>
            <a:spLocks noGrp="1"/>
          </p:cNvSpPr>
          <p:nvPr>
            <p:ph type="title"/>
          </p:nvPr>
        </p:nvSpPr>
        <p:spPr>
          <a:xfrm>
            <a:off x="508000" y="205741"/>
            <a:ext cx="11164718" cy="769619"/>
          </a:xfrm>
        </p:spPr>
        <p:txBody>
          <a:bodyPr>
            <a:normAutofit/>
          </a:bodyPr>
          <a:lstStyle/>
          <a:p>
            <a:r>
              <a:rPr lang="en-US" sz="2600" dirty="0"/>
              <a:t>Customers have diverse preferences</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9</a:t>
            </a:fld>
            <a:endParaRPr lang="en-US" dirty="0"/>
          </a:p>
        </p:txBody>
      </p:sp>
    </p:spTree>
    <p:extLst>
      <p:ext uri="{BB962C8B-B14F-4D97-AF65-F5344CB8AC3E}">
        <p14:creationId xmlns:p14="http://schemas.microsoft.com/office/powerpoint/2010/main" val="81307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820" y="331150"/>
            <a:ext cx="9245600" cy="722327"/>
          </a:xfrm>
        </p:spPr>
        <p:txBody>
          <a:bodyPr>
            <a:normAutofit fontScale="90000"/>
          </a:bodyPr>
          <a:lstStyle/>
          <a:p>
            <a:r>
              <a:rPr lang="en-US" sz="2600" dirty="0"/>
              <a:t>There are various alternatives to standard volumetric rates, most of which are enabled by AMI </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2394686"/>
              </p:ext>
            </p:extLst>
          </p:nvPr>
        </p:nvGraphicFramePr>
        <p:xfrm>
          <a:off x="508000" y="1219202"/>
          <a:ext cx="11164718" cy="5403443"/>
        </p:xfrm>
        <a:graphic>
          <a:graphicData uri="http://schemas.openxmlformats.org/drawingml/2006/table">
            <a:tbl>
              <a:tblPr firstRow="1" bandRow="1">
                <a:tableStyleId>{5C22544A-7EE6-4342-B048-85BDC9FD1C3A}</a:tableStyleId>
              </a:tblPr>
              <a:tblGrid>
                <a:gridCol w="3461531">
                  <a:extLst>
                    <a:ext uri="{9D8B030D-6E8A-4147-A177-3AD203B41FA5}">
                      <a16:colId xmlns:a16="http://schemas.microsoft.com/office/drawing/2014/main" val="1453637368"/>
                    </a:ext>
                  </a:extLst>
                </a:gridCol>
                <a:gridCol w="7703187">
                  <a:extLst>
                    <a:ext uri="{9D8B030D-6E8A-4147-A177-3AD203B41FA5}">
                      <a16:colId xmlns:a16="http://schemas.microsoft.com/office/drawing/2014/main" val="4140387728"/>
                    </a:ext>
                  </a:extLst>
                </a:gridCol>
              </a:tblGrid>
              <a:tr h="360963">
                <a:tc>
                  <a:txBody>
                    <a:bodyPr/>
                    <a:lstStyle/>
                    <a:p>
                      <a:endParaRPr lang="en-US" sz="1400" dirty="0">
                        <a:solidFill>
                          <a:schemeClr val="tx1"/>
                        </a:solidFill>
                      </a:endParaRPr>
                    </a:p>
                  </a:txBody>
                  <a:tcPr anchor="ctr">
                    <a:lnL w="12700" cmpd="sng">
                      <a:noFill/>
                    </a:lnL>
                    <a:lnR w="5715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tx1"/>
                          </a:solidFill>
                          <a:latin typeface="Century Gothic" panose="020B0502020202020204" pitchFamily="34" charset="0"/>
                        </a:rPr>
                        <a:t>Definition</a:t>
                      </a:r>
                    </a:p>
                  </a:txBody>
                  <a:tcPr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00998"/>
                  </a:ext>
                </a:extLst>
              </a:tr>
              <a:tr h="719734">
                <a:tc>
                  <a:txBody>
                    <a:bodyPr/>
                    <a:lstStyle/>
                    <a:p>
                      <a:pPr marL="0" marR="0" algn="r">
                        <a:spcBef>
                          <a:spcPts val="0"/>
                        </a:spcBef>
                        <a:spcAft>
                          <a:spcPts val="0"/>
                        </a:spcAft>
                      </a:pPr>
                      <a:r>
                        <a:rPr lang="en-US" sz="1800" b="1" kern="1200" dirty="0">
                          <a:solidFill>
                            <a:schemeClr val="bg1"/>
                          </a:solidFill>
                          <a:effectLst/>
                        </a:rPr>
                        <a:t>Time-of-Use </a:t>
                      </a:r>
                      <a:r>
                        <a:rPr lang="en-US" sz="1800" b="0" i="1" kern="1200" dirty="0">
                          <a:solidFill>
                            <a:schemeClr val="bg1"/>
                          </a:solidFill>
                          <a:effectLst/>
                        </a:rPr>
                        <a:t>(TOU)</a:t>
                      </a:r>
                      <a:endParaRPr lang="en-US" sz="1800" b="0" i="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The day is divided into peak and off-peak time periods. Prices are higher during the peak period hours to reflect the higher cost of supplying energy during that period</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0934473"/>
                  </a:ext>
                </a:extLst>
              </a:tr>
              <a:tr h="591627">
                <a:tc>
                  <a:txBody>
                    <a:bodyPr/>
                    <a:lstStyle/>
                    <a:p>
                      <a:pPr marL="0" marR="0" algn="r">
                        <a:spcBef>
                          <a:spcPts val="0"/>
                        </a:spcBef>
                        <a:spcAft>
                          <a:spcPts val="0"/>
                        </a:spcAft>
                      </a:pPr>
                      <a:r>
                        <a:rPr lang="en-US" sz="1800" b="1" kern="1200" dirty="0">
                          <a:solidFill>
                            <a:schemeClr val="bg1"/>
                          </a:solidFill>
                          <a:effectLst/>
                        </a:rPr>
                        <a:t>Critical Peak Pricing </a:t>
                      </a:r>
                      <a:r>
                        <a:rPr lang="en-US" sz="1800" b="0" i="1" kern="1200" dirty="0">
                          <a:solidFill>
                            <a:schemeClr val="bg1"/>
                          </a:solidFill>
                          <a:effectLst/>
                        </a:rPr>
                        <a:t>(CPP)</a:t>
                      </a:r>
                      <a:endParaRPr lang="en-US" sz="1800" b="0" i="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Customers pay higher prices during critical events when system costs are highest or when the power grid is severely stressed</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253386"/>
                  </a:ext>
                </a:extLst>
              </a:tr>
              <a:tr h="719734">
                <a:tc>
                  <a:txBody>
                    <a:bodyPr/>
                    <a:lstStyle/>
                    <a:p>
                      <a:pPr marL="0" marR="0" algn="r">
                        <a:spcBef>
                          <a:spcPts val="0"/>
                        </a:spcBef>
                        <a:spcAft>
                          <a:spcPts val="0"/>
                        </a:spcAft>
                      </a:pPr>
                      <a:r>
                        <a:rPr lang="en-US" sz="1800" b="1" kern="1200" dirty="0">
                          <a:solidFill>
                            <a:schemeClr val="bg1"/>
                          </a:solidFill>
                          <a:effectLst/>
                        </a:rPr>
                        <a:t>Peak Time </a:t>
                      </a:r>
                      <a:r>
                        <a:rPr lang="en-US" sz="1800" b="1" i="0" kern="1200" dirty="0">
                          <a:solidFill>
                            <a:schemeClr val="bg1"/>
                          </a:solidFill>
                          <a:effectLst/>
                        </a:rPr>
                        <a:t>Rebates</a:t>
                      </a:r>
                      <a:r>
                        <a:rPr lang="en-US" sz="1800" b="0" i="1" kern="1200" dirty="0">
                          <a:solidFill>
                            <a:schemeClr val="bg1"/>
                          </a:solidFill>
                          <a:effectLst/>
                        </a:rPr>
                        <a:t> (PTR)</a:t>
                      </a:r>
                      <a:endParaRPr lang="en-US" sz="1800" b="0" i="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Customers are paid for load reductions on critical days, estimated relative to a forecast of what the customer would have otherwise consumed (their “baseline”)</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3473193"/>
                  </a:ext>
                </a:extLst>
              </a:tr>
              <a:tr h="591627">
                <a:tc>
                  <a:txBody>
                    <a:bodyPr/>
                    <a:lstStyle/>
                    <a:p>
                      <a:pPr marL="0" marR="0" algn="r">
                        <a:spcBef>
                          <a:spcPts val="0"/>
                        </a:spcBef>
                        <a:spcAft>
                          <a:spcPts val="0"/>
                        </a:spcAft>
                      </a:pPr>
                      <a:r>
                        <a:rPr lang="en-US" sz="1800" b="1" kern="1200" dirty="0">
                          <a:solidFill>
                            <a:schemeClr val="bg1"/>
                          </a:solidFill>
                          <a:effectLst/>
                        </a:rPr>
                        <a:t>Real-Time Pricing </a:t>
                      </a:r>
                      <a:r>
                        <a:rPr lang="en-US" sz="1800" b="0" i="1" kern="1200" dirty="0">
                          <a:solidFill>
                            <a:schemeClr val="bg1"/>
                          </a:solidFill>
                          <a:effectLst/>
                        </a:rPr>
                        <a:t>(RTP)</a:t>
                      </a:r>
                      <a:endParaRPr lang="en-US" sz="1800" b="0" i="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Customers pay prices that vary by the hour to reflect the actual cost of electricity</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0487663"/>
                  </a:ext>
                </a:extLst>
              </a:tr>
              <a:tr h="622538">
                <a:tc>
                  <a:txBody>
                    <a:bodyPr/>
                    <a:lstStyle/>
                    <a:p>
                      <a:pPr marL="0" marR="0" algn="r" defTabSz="457200" rtl="0" eaLnBrk="1" latinLnBrk="0" hangingPunct="1">
                        <a:spcBef>
                          <a:spcPts val="0"/>
                        </a:spcBef>
                        <a:spcAft>
                          <a:spcPts val="0"/>
                        </a:spcAft>
                      </a:pPr>
                      <a:r>
                        <a:rPr lang="en-US" sz="1800" b="1" kern="1200" dirty="0" smtClean="0">
                          <a:solidFill>
                            <a:schemeClr val="bg1"/>
                          </a:solidFill>
                          <a:effectLst/>
                          <a:latin typeface="+mn-lt"/>
                          <a:ea typeface="+mn-ea"/>
                          <a:cs typeface="+mn-cs"/>
                        </a:rPr>
                        <a:t>Two-Part Real-Time Pricing </a:t>
                      </a:r>
                    </a:p>
                    <a:p>
                      <a:pPr marL="0" marR="0" algn="r" defTabSz="457200" rtl="0" eaLnBrk="1" latinLnBrk="0" hangingPunct="1">
                        <a:spcBef>
                          <a:spcPts val="0"/>
                        </a:spcBef>
                        <a:spcAft>
                          <a:spcPts val="0"/>
                        </a:spcAft>
                      </a:pPr>
                      <a:r>
                        <a:rPr lang="en-US" sz="1800" b="0" kern="1200" dirty="0" smtClean="0">
                          <a:solidFill>
                            <a:schemeClr val="bg1"/>
                          </a:solidFill>
                          <a:effectLst/>
                          <a:latin typeface="+mn-lt"/>
                          <a:ea typeface="+mn-ea"/>
                          <a:cs typeface="+mn-cs"/>
                        </a:rPr>
                        <a:t>(2-part RTP)</a:t>
                      </a:r>
                      <a:endParaRPr lang="en-US" sz="1800" b="0" kern="1200" dirty="0">
                        <a:solidFill>
                          <a:schemeClr val="bg1"/>
                        </a:solidFill>
                        <a:effectLst/>
                        <a:latin typeface="+mn-lt"/>
                        <a:ea typeface="+mn-ea"/>
                        <a:cs typeface="+mn-cs"/>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defTabSz="457200" rtl="0" eaLnBrk="1" latinLnBrk="0" hangingPunct="1">
                        <a:lnSpc>
                          <a:spcPct val="90000"/>
                        </a:lnSpc>
                        <a:spcBef>
                          <a:spcPts val="0"/>
                        </a:spcBef>
                        <a:spcAft>
                          <a:spcPts val="0"/>
                        </a:spcAft>
                      </a:pPr>
                      <a:r>
                        <a:rPr lang="en-US" sz="1600" kern="1200" dirty="0" smtClean="0">
                          <a:solidFill>
                            <a:schemeClr val="tx1"/>
                          </a:solidFill>
                          <a:effectLst/>
                          <a:latin typeface="+mn-lt"/>
                          <a:ea typeface="+mn-ea"/>
                          <a:cs typeface="+mn-cs"/>
                        </a:rPr>
                        <a:t>Customer’s current rate applies to a baseline level of consumption. A second, more marginal cost based price applies to deviations from the baseline consumption</a:t>
                      </a:r>
                      <a:endParaRPr lang="en-US" sz="1600" kern="1200" dirty="0">
                        <a:solidFill>
                          <a:schemeClr val="tx1"/>
                        </a:solidFill>
                        <a:effectLst/>
                        <a:latin typeface="+mn-lt"/>
                        <a:ea typeface="+mn-ea"/>
                        <a:cs typeface="+mn-cs"/>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4119593"/>
                  </a:ext>
                </a:extLst>
              </a:tr>
              <a:tr h="591627">
                <a:tc>
                  <a:txBody>
                    <a:bodyPr/>
                    <a:lstStyle/>
                    <a:p>
                      <a:pPr marL="0" marR="0" algn="r">
                        <a:spcBef>
                          <a:spcPts val="0"/>
                        </a:spcBef>
                        <a:spcAft>
                          <a:spcPts val="0"/>
                        </a:spcAft>
                      </a:pPr>
                      <a:r>
                        <a:rPr lang="en-US" sz="1800" b="1" kern="1200" dirty="0">
                          <a:solidFill>
                            <a:schemeClr val="bg1"/>
                          </a:solidFill>
                          <a:effectLst/>
                        </a:rPr>
                        <a:t>Variable Peak Pricing </a:t>
                      </a:r>
                      <a:r>
                        <a:rPr lang="en-US" sz="1800" b="0" i="1" kern="1200" dirty="0">
                          <a:solidFill>
                            <a:schemeClr val="bg1"/>
                          </a:solidFill>
                          <a:effectLst/>
                        </a:rPr>
                        <a:t>(VPP)</a:t>
                      </a:r>
                      <a:endParaRPr lang="en-US" sz="1800" b="0" i="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During alternative peak days, customers pay a rate that varies by day to reflect dynamic variations in the cost of electricity</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4947897"/>
                  </a:ext>
                </a:extLst>
              </a:tr>
              <a:tr h="591627">
                <a:tc>
                  <a:txBody>
                    <a:bodyPr/>
                    <a:lstStyle/>
                    <a:p>
                      <a:pPr marL="0" marR="0" algn="r">
                        <a:spcBef>
                          <a:spcPts val="0"/>
                        </a:spcBef>
                        <a:spcAft>
                          <a:spcPts val="0"/>
                        </a:spcAft>
                      </a:pPr>
                      <a:r>
                        <a:rPr lang="en-US" sz="1800" b="1" kern="1200" dirty="0">
                          <a:solidFill>
                            <a:schemeClr val="bg1"/>
                          </a:solidFill>
                          <a:effectLst/>
                        </a:rPr>
                        <a:t>Demand Charges</a:t>
                      </a:r>
                      <a:endParaRPr lang="en-US" sz="18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9525" cap="flat" cmpd="sng" algn="ctr">
                      <a:solidFill>
                        <a:srgbClr val="C9D8E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Customers are charged based on peak electricity consumption, typically over a span of 15, 30, or 60 minutes</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1404338"/>
                  </a:ext>
                </a:extLst>
              </a:tr>
              <a:tr h="591627">
                <a:tc>
                  <a:txBody>
                    <a:bodyPr/>
                    <a:lstStyle/>
                    <a:p>
                      <a:pPr marL="0" marR="0" algn="r">
                        <a:spcBef>
                          <a:spcPts val="0"/>
                        </a:spcBef>
                        <a:spcAft>
                          <a:spcPts val="0"/>
                        </a:spcAft>
                      </a:pPr>
                      <a:r>
                        <a:rPr lang="en-US" sz="1800" b="1" kern="1200" dirty="0">
                          <a:solidFill>
                            <a:schemeClr val="bg1"/>
                          </a:solidFill>
                          <a:effectLst/>
                        </a:rPr>
                        <a:t>Fixed Bill with incentives</a:t>
                      </a:r>
                      <a:endParaRPr lang="en-US" sz="18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endParaRPr>
                    </a:p>
                  </a:txBody>
                  <a:tcPr marR="182880" anchor="ctr">
                    <a:lnL w="12700" cmpd="sng">
                      <a:noFill/>
                    </a:lnL>
                    <a:lnR w="57150" cap="flat" cmpd="sng" algn="ctr">
                      <a:noFill/>
                      <a:prstDash val="solid"/>
                      <a:round/>
                      <a:headEnd type="none" w="med" len="med"/>
                      <a:tailEnd type="none" w="med" len="med"/>
                    </a:lnR>
                    <a:lnT w="9525" cap="flat" cmpd="sng" algn="ctr">
                      <a:solidFill>
                        <a:srgbClr val="C9D8E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a:lnSpc>
                          <a:spcPct val="90000"/>
                        </a:lnSpc>
                        <a:spcBef>
                          <a:spcPts val="0"/>
                        </a:spcBef>
                        <a:spcAft>
                          <a:spcPts val="0"/>
                        </a:spcAft>
                      </a:pPr>
                      <a:r>
                        <a:rPr lang="en-US" sz="1600" kern="1200" dirty="0">
                          <a:solidFill>
                            <a:schemeClr val="tx1"/>
                          </a:solidFill>
                          <a:effectLst/>
                        </a:rPr>
                        <a:t>Customers pay a fixed monthly bill accompanied with tools for lowering the bill (such as incentives for lowering peak usage)</a:t>
                      </a:r>
                      <a:endParaRPr lang="en-US" sz="1400" dirty="0">
                        <a:solidFill>
                          <a:schemeClr val="tx1"/>
                        </a:solidFill>
                        <a:effectLst/>
                        <a:latin typeface="Sylfaen" panose="010A0502050306030303" pitchFamily="18" charset="0"/>
                        <a:ea typeface="Calibri" panose="020F0502020204030204" pitchFamily="34" charset="0"/>
                        <a:cs typeface="Times New Roman" panose="02020603050405020304" pitchFamily="18" charset="0"/>
                      </a:endParaRPr>
                    </a:p>
                  </a:txBody>
                  <a:tcPr marL="182880" marR="36576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2883609"/>
                  </a:ext>
                </a:extLst>
              </a:tr>
            </a:tbl>
          </a:graphicData>
        </a:graphic>
      </p:graphicFrame>
    </p:spTree>
    <p:extLst>
      <p:ext uri="{BB962C8B-B14F-4D97-AF65-F5344CB8AC3E}">
        <p14:creationId xmlns:p14="http://schemas.microsoft.com/office/powerpoint/2010/main" val="197602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23843" y="1303209"/>
            <a:ext cx="10126766" cy="5053141"/>
          </a:xfrm>
        </p:spPr>
        <p:txBody>
          <a:bodyPr/>
          <a:lstStyle/>
          <a:p>
            <a:pPr lvl="1"/>
            <a:r>
              <a:rPr lang="en-US" sz="1700" dirty="0" smtClean="0"/>
              <a:t>With the increased penetration of AMI, and the experience with time-varying rates, we see more jurisdictions introducing time-varying rates</a:t>
            </a:r>
          </a:p>
          <a:p>
            <a:pPr lvl="1"/>
            <a:r>
              <a:rPr lang="en-US" sz="1700" dirty="0" smtClean="0"/>
              <a:t>Most of these time-varying rates are in the form of TOU rates</a:t>
            </a:r>
          </a:p>
          <a:p>
            <a:pPr lvl="1"/>
            <a:r>
              <a:rPr lang="en-US" sz="1700" dirty="0" smtClean="0"/>
              <a:t>There is a trend toward large scale TOU rollouts; more jurisdictions are offering TOU as the default rate for their residential customers </a:t>
            </a:r>
          </a:p>
          <a:p>
            <a:pPr lvl="1"/>
            <a:r>
              <a:rPr lang="en-US" sz="1700" dirty="0" smtClean="0"/>
              <a:t>Newer TOU rates typically have shorter peak windows and prioritize customer experience</a:t>
            </a:r>
          </a:p>
          <a:p>
            <a:pPr lvl="1"/>
            <a:r>
              <a:rPr lang="en-US" sz="1700" dirty="0" smtClean="0"/>
              <a:t>More utilities are offering EV TOU rates that better incentivize efficient charging of the EVs; these TOU rates typically involve super off-peak periods</a:t>
            </a:r>
          </a:p>
          <a:p>
            <a:pPr lvl="1"/>
            <a:r>
              <a:rPr lang="en-US" sz="1700" dirty="0" smtClean="0"/>
              <a:t>In jurisdictions with high penetrations of solar, there are TOU variations with mid-day discounts to soak up the excess generation</a:t>
            </a:r>
          </a:p>
          <a:p>
            <a:pPr lvl="1"/>
            <a:r>
              <a:rPr lang="en-US" sz="1700" dirty="0" smtClean="0"/>
              <a:t>Subscription pricing is receiving more interest as utilities expand their menu of rate offerings to customers</a:t>
            </a:r>
          </a:p>
          <a:p>
            <a:pPr lvl="1"/>
            <a:r>
              <a:rPr lang="en-US" sz="1700" dirty="0" smtClean="0"/>
              <a:t>In many jurisdictions, NEM policies trigger a fresh look at rate design and TOU rates emerge as one of the ways to mitigate cost shifts</a:t>
            </a:r>
          </a:p>
          <a:p>
            <a:pPr lvl="1"/>
            <a:r>
              <a:rPr lang="en-US" sz="1700" dirty="0" smtClean="0"/>
              <a:t>There is interest in consolidating tariff books and offering customers several and meaningfully different options </a:t>
            </a:r>
          </a:p>
          <a:p>
            <a:pPr lvl="1"/>
            <a:endParaRPr lang="en-US" dirty="0" smtClean="0"/>
          </a:p>
          <a:p>
            <a:pPr lvl="1"/>
            <a:endParaRPr lang="en-US" dirty="0" smtClean="0"/>
          </a:p>
          <a:p>
            <a:pPr lvl="1"/>
            <a:endParaRPr lang="en-US" dirty="0" smtClean="0"/>
          </a:p>
        </p:txBody>
      </p:sp>
      <p:sp>
        <p:nvSpPr>
          <p:cNvPr id="4" name="Title 3"/>
          <p:cNvSpPr>
            <a:spLocks noGrp="1"/>
          </p:cNvSpPr>
          <p:nvPr>
            <p:ph type="title"/>
          </p:nvPr>
        </p:nvSpPr>
        <p:spPr>
          <a:xfrm>
            <a:off x="508000" y="564022"/>
            <a:ext cx="11164718" cy="504202"/>
          </a:xfrm>
        </p:spPr>
        <p:txBody>
          <a:bodyPr>
            <a:normAutofit fontScale="90000"/>
          </a:bodyPr>
          <a:lstStyle/>
          <a:p>
            <a:r>
              <a:rPr lang="en-US" dirty="0" smtClean="0"/>
              <a:t>Trends in rate design </a:t>
            </a:r>
            <a:endParaRPr lang="en-US" dirty="0"/>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11</a:t>
            </a:fld>
            <a:endParaRPr lang="en-US" dirty="0"/>
          </a:p>
        </p:txBody>
      </p:sp>
      <p:sp>
        <p:nvSpPr>
          <p:cNvPr id="6" name="Footer Placeholder 5"/>
          <p:cNvSpPr>
            <a:spLocks noGrp="1"/>
          </p:cNvSpPr>
          <p:nvPr>
            <p:ph type="ftr" sz="quarter" idx="3"/>
          </p:nvPr>
        </p:nvSpPr>
        <p:spPr/>
        <p:txBody>
          <a:bodyPr/>
          <a:lstStyle/>
          <a:p>
            <a:r>
              <a:rPr lang="en-US" smtClean="0"/>
              <a:t>Confidential </a:t>
            </a:r>
            <a:endParaRPr lang="en-US" dirty="0"/>
          </a:p>
        </p:txBody>
      </p:sp>
    </p:spTree>
    <p:extLst>
      <p:ext uri="{BB962C8B-B14F-4D97-AF65-F5344CB8AC3E}">
        <p14:creationId xmlns:p14="http://schemas.microsoft.com/office/powerpoint/2010/main" val="22751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3" name="Title 2"/>
          <p:cNvSpPr>
            <a:spLocks noGrp="1"/>
          </p:cNvSpPr>
          <p:nvPr>
            <p:ph type="title"/>
          </p:nvPr>
        </p:nvSpPr>
        <p:spPr/>
        <p:txBody>
          <a:bodyPr/>
          <a:lstStyle/>
          <a:p>
            <a:r>
              <a:rPr lang="en-US" dirty="0" smtClean="0"/>
              <a:t>2 – Alternative Rate Designs for Mass Market Customers</a:t>
            </a:r>
            <a:endParaRPr lang="en-US" dirty="0"/>
          </a:p>
        </p:txBody>
      </p:sp>
    </p:spTree>
    <p:extLst>
      <p:ext uri="{BB962C8B-B14F-4D97-AF65-F5344CB8AC3E}">
        <p14:creationId xmlns:p14="http://schemas.microsoft.com/office/powerpoint/2010/main" val="412221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13</a:t>
            </a:fld>
            <a:endParaRPr lang="en-US" dirty="0" smtClean="0"/>
          </a:p>
        </p:txBody>
      </p:sp>
      <p:sp>
        <p:nvSpPr>
          <p:cNvPr id="6" name="Title 5"/>
          <p:cNvSpPr>
            <a:spLocks noGrp="1"/>
          </p:cNvSpPr>
          <p:nvPr>
            <p:ph type="title"/>
          </p:nvPr>
        </p:nvSpPr>
        <p:spPr/>
        <p:txBody>
          <a:bodyPr/>
          <a:lstStyle/>
          <a:p>
            <a:r>
              <a:rPr lang="en-US" dirty="0"/>
              <a:t>1- Time-of-Use (TOU) Rate </a:t>
            </a:r>
          </a:p>
        </p:txBody>
      </p:sp>
      <p:sp>
        <p:nvSpPr>
          <p:cNvPr id="7" name="Rectangle 6"/>
          <p:cNvSpPr/>
          <p:nvPr/>
        </p:nvSpPr>
        <p:spPr>
          <a:xfrm>
            <a:off x="581077" y="1234787"/>
            <a:ext cx="9638097" cy="707886"/>
          </a:xfrm>
          <a:prstGeom prst="rect">
            <a:avLst/>
          </a:prstGeom>
        </p:spPr>
        <p:txBody>
          <a:bodyPr wrap="square">
            <a:spAutoFit/>
          </a:bodyPr>
          <a:lstStyle/>
          <a:p>
            <a:r>
              <a:rPr lang="en-US" sz="2000" b="1" dirty="0"/>
              <a:t>The day is divided into time periods which define peak and off-peak periods. Prices are higher during the peak period to reflect the higher cost of supplying </a:t>
            </a:r>
            <a:r>
              <a:rPr lang="en-US" sz="2000" b="1" dirty="0" smtClean="0"/>
              <a:t>energy.</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990859633"/>
              </p:ext>
            </p:extLst>
          </p:nvPr>
        </p:nvGraphicFramePr>
        <p:xfrm>
          <a:off x="722376" y="2109236"/>
          <a:ext cx="9870855" cy="4236720"/>
        </p:xfrm>
        <a:graphic>
          <a:graphicData uri="http://schemas.openxmlformats.org/drawingml/2006/table">
            <a:tbl>
              <a:tblPr firstRow="1" bandRow="1">
                <a:tableStyleId>{5C22544A-7EE6-4342-B048-85BDC9FD1C3A}</a:tableStyleId>
              </a:tblPr>
              <a:tblGrid>
                <a:gridCol w="4764024">
                  <a:extLst>
                    <a:ext uri="{9D8B030D-6E8A-4147-A177-3AD203B41FA5}">
                      <a16:colId xmlns:a16="http://schemas.microsoft.com/office/drawing/2014/main" val="2022710427"/>
                    </a:ext>
                  </a:extLst>
                </a:gridCol>
                <a:gridCol w="5106831">
                  <a:extLst>
                    <a:ext uri="{9D8B030D-6E8A-4147-A177-3AD203B41FA5}">
                      <a16:colId xmlns:a16="http://schemas.microsoft.com/office/drawing/2014/main" val="4047757461"/>
                    </a:ext>
                  </a:extLst>
                </a:gridCol>
              </a:tblGrid>
              <a:tr h="350102">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47184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a:solidFill>
                            <a:schemeClr val="bg1"/>
                          </a:solidFill>
                          <a:latin typeface="+mn-lt"/>
                          <a:ea typeface="+mn-ea"/>
                          <a:cs typeface="+mn-cs"/>
                        </a:rPr>
                        <a:t>Better captures the </a:t>
                      </a:r>
                      <a:r>
                        <a:rPr lang="en-US" sz="1600" b="1" kern="1200" dirty="0">
                          <a:solidFill>
                            <a:schemeClr val="bg1"/>
                          </a:solidFill>
                          <a:latin typeface="+mn-lt"/>
                          <a:ea typeface="+mn-ea"/>
                          <a:cs typeface="+mn-cs"/>
                        </a:rPr>
                        <a:t>natural</a:t>
                      </a:r>
                      <a:r>
                        <a:rPr lang="en-US" sz="1600" b="0" kern="1200" dirty="0">
                          <a:solidFill>
                            <a:schemeClr val="bg1"/>
                          </a:solidFill>
                          <a:latin typeface="+mn-lt"/>
                          <a:ea typeface="+mn-ea"/>
                          <a:cs typeface="+mn-cs"/>
                        </a:rPr>
                        <a:t> </a:t>
                      </a:r>
                      <a:r>
                        <a:rPr lang="en-US" sz="1600" b="1" kern="1200" dirty="0">
                          <a:solidFill>
                            <a:schemeClr val="bg1"/>
                          </a:solidFill>
                          <a:latin typeface="+mn-lt"/>
                          <a:ea typeface="+mn-ea"/>
                          <a:cs typeface="+mn-cs"/>
                        </a:rPr>
                        <a:t>variation in the cost of supplying electricity </a:t>
                      </a:r>
                      <a:r>
                        <a:rPr lang="en-US" sz="1600" b="0" kern="1200" dirty="0">
                          <a:solidFill>
                            <a:schemeClr val="bg1"/>
                          </a:solidFill>
                          <a:latin typeface="+mn-lt"/>
                          <a:ea typeface="+mn-ea"/>
                          <a:cs typeface="+mn-cs"/>
                        </a:rPr>
                        <a:t>to customers</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a:solidFill>
                            <a:schemeClr val="bg1"/>
                          </a:solidFill>
                          <a:latin typeface="+mn-lt"/>
                          <a:ea typeface="+mn-ea"/>
                          <a:cs typeface="+mn-cs"/>
                        </a:rPr>
                        <a:t>Helps </a:t>
                      </a:r>
                      <a:r>
                        <a:rPr lang="en-US" sz="1600" b="1" kern="1200" dirty="0">
                          <a:solidFill>
                            <a:schemeClr val="bg1"/>
                          </a:solidFill>
                          <a:latin typeface="+mn-lt"/>
                          <a:ea typeface="+mn-ea"/>
                          <a:cs typeface="+mn-cs"/>
                        </a:rPr>
                        <a:t>raise load factors </a:t>
                      </a:r>
                      <a:r>
                        <a:rPr lang="en-US" sz="1600" b="0" kern="1200" dirty="0">
                          <a:solidFill>
                            <a:schemeClr val="bg1"/>
                          </a:solidFill>
                          <a:latin typeface="+mn-lt"/>
                          <a:ea typeface="+mn-ea"/>
                          <a:cs typeface="+mn-cs"/>
                        </a:rPr>
                        <a:t>and</a:t>
                      </a:r>
                      <a:r>
                        <a:rPr lang="en-US" sz="1600" b="1" kern="1200" dirty="0">
                          <a:solidFill>
                            <a:schemeClr val="bg1"/>
                          </a:solidFill>
                          <a:latin typeface="+mn-lt"/>
                          <a:ea typeface="+mn-ea"/>
                          <a:cs typeface="+mn-cs"/>
                        </a:rPr>
                        <a:t> lower average costs</a:t>
                      </a:r>
                      <a:r>
                        <a:rPr lang="en-US" sz="1600" b="0" kern="1200" dirty="0">
                          <a:solidFill>
                            <a:schemeClr val="bg1"/>
                          </a:solidFill>
                          <a:latin typeface="+mn-lt"/>
                          <a:ea typeface="+mn-ea"/>
                          <a:cs typeface="+mn-cs"/>
                        </a:rPr>
                        <a:t> for all customers</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a:solidFill>
                            <a:schemeClr val="bg1"/>
                          </a:solidFill>
                          <a:latin typeface="+mn-lt"/>
                          <a:ea typeface="+mn-ea"/>
                          <a:cs typeface="+mn-cs"/>
                        </a:rPr>
                        <a:t>Reduces inter-customer </a:t>
                      </a:r>
                      <a:r>
                        <a:rPr lang="en-US" sz="1600" b="1" kern="1200" dirty="0">
                          <a:solidFill>
                            <a:schemeClr val="bg1"/>
                          </a:solidFill>
                          <a:latin typeface="+mn-lt"/>
                          <a:ea typeface="+mn-ea"/>
                          <a:cs typeface="+mn-cs"/>
                        </a:rPr>
                        <a:t>cross-subsidies</a:t>
                      </a:r>
                      <a:endParaRPr lang="en-US" sz="2000" dirty="0">
                        <a:solidFill>
                          <a:schemeClr val="bg1"/>
                        </a:solidFill>
                      </a:endParaRP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1" kern="1200" dirty="0">
                          <a:solidFill>
                            <a:schemeClr val="bg1"/>
                          </a:solidFill>
                          <a:latin typeface="+mn-lt"/>
                          <a:ea typeface="+mn-ea"/>
                          <a:cs typeface="+mn-cs"/>
                        </a:rPr>
                        <a:t>Opt-in deployments create a revenue loss issue </a:t>
                      </a:r>
                      <a:r>
                        <a:rPr lang="en-US" sz="1600" b="0" kern="1200" dirty="0">
                          <a:solidFill>
                            <a:schemeClr val="bg1"/>
                          </a:solidFill>
                          <a:latin typeface="+mn-lt"/>
                          <a:ea typeface="+mn-ea"/>
                          <a:cs typeface="+mn-cs"/>
                        </a:rPr>
                        <a:t>which has to be dealt with either through decoupling (California), a Lost Revenue Adjustment Mechanism (Oklahoma), or building the revenue loss into the TOU rate structure (Xcel Energy Colorado)</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a:solidFill>
                            <a:schemeClr val="bg1"/>
                          </a:solidFill>
                          <a:latin typeface="+mn-lt"/>
                          <a:ea typeface="+mn-ea"/>
                          <a:cs typeface="+mn-cs"/>
                        </a:rPr>
                        <a:t>There</a:t>
                      </a:r>
                      <a:r>
                        <a:rPr lang="en-US" sz="1600" b="0" kern="1200" baseline="0" dirty="0">
                          <a:solidFill>
                            <a:schemeClr val="bg1"/>
                          </a:solidFill>
                          <a:latin typeface="+mn-lt"/>
                          <a:ea typeface="+mn-ea"/>
                          <a:cs typeface="+mn-cs"/>
                        </a:rPr>
                        <a:t> may be </a:t>
                      </a:r>
                      <a:r>
                        <a:rPr lang="en-US" sz="1600" b="1" kern="1200" dirty="0">
                          <a:solidFill>
                            <a:schemeClr val="bg1"/>
                          </a:solidFill>
                          <a:latin typeface="+mn-lt"/>
                          <a:ea typeface="+mn-ea"/>
                          <a:cs typeface="+mn-cs"/>
                        </a:rPr>
                        <a:t>customer</a:t>
                      </a:r>
                      <a:r>
                        <a:rPr lang="en-US" sz="1600" b="1" kern="1200" baseline="0" dirty="0">
                          <a:solidFill>
                            <a:schemeClr val="bg1"/>
                          </a:solidFill>
                          <a:latin typeface="+mn-lt"/>
                          <a:ea typeface="+mn-ea"/>
                          <a:cs typeface="+mn-cs"/>
                        </a:rPr>
                        <a:t> dissatisfaction </a:t>
                      </a:r>
                      <a:r>
                        <a:rPr lang="en-US" sz="1600" b="0" kern="1200" baseline="0" dirty="0">
                          <a:solidFill>
                            <a:schemeClr val="bg1"/>
                          </a:solidFill>
                          <a:latin typeface="+mn-lt"/>
                          <a:ea typeface="+mn-ea"/>
                          <a:cs typeface="+mn-cs"/>
                        </a:rPr>
                        <a:t>with </a:t>
                      </a:r>
                      <a:r>
                        <a:rPr lang="en-US" sz="1600" b="0" kern="1200" dirty="0">
                          <a:solidFill>
                            <a:schemeClr val="bg1"/>
                          </a:solidFill>
                          <a:latin typeface="+mn-lt"/>
                          <a:ea typeface="+mn-ea"/>
                          <a:cs typeface="+mn-cs"/>
                        </a:rPr>
                        <a:t>having to modify behavior to solve what customers essentially view as the utility’s problem</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a:solidFill>
                            <a:schemeClr val="bg1"/>
                          </a:solidFill>
                          <a:latin typeface="+mn-lt"/>
                          <a:ea typeface="+mn-ea"/>
                          <a:cs typeface="+mn-cs"/>
                        </a:rPr>
                        <a:t>Would</a:t>
                      </a:r>
                      <a:r>
                        <a:rPr lang="en-US" sz="1600" b="0" kern="1200" baseline="0" dirty="0">
                          <a:solidFill>
                            <a:schemeClr val="bg1"/>
                          </a:solidFill>
                          <a:latin typeface="+mn-lt"/>
                          <a:ea typeface="+mn-ea"/>
                          <a:cs typeface="+mn-cs"/>
                        </a:rPr>
                        <a:t> </a:t>
                      </a:r>
                      <a:r>
                        <a:rPr lang="en-US" sz="1600" b="0" kern="1200" dirty="0">
                          <a:solidFill>
                            <a:schemeClr val="bg1"/>
                          </a:solidFill>
                          <a:latin typeface="+mn-lt"/>
                          <a:ea typeface="+mn-ea"/>
                          <a:cs typeface="+mn-cs"/>
                        </a:rPr>
                        <a:t>raise bills for customers with peakier than average load shapes, who thus may not enroll</a:t>
                      </a:r>
                      <a:r>
                        <a:rPr lang="en-US" sz="1600" b="0" kern="1200" baseline="0" dirty="0">
                          <a:solidFill>
                            <a:schemeClr val="bg1"/>
                          </a:solidFill>
                          <a:latin typeface="+mn-lt"/>
                          <a:ea typeface="+mn-ea"/>
                          <a:cs typeface="+mn-cs"/>
                        </a:rPr>
                        <a:t> </a:t>
                      </a:r>
                      <a:r>
                        <a:rPr lang="en-US" sz="1600" b="0" kern="1200" dirty="0">
                          <a:solidFill>
                            <a:schemeClr val="bg1"/>
                          </a:solidFill>
                          <a:latin typeface="+mn-lt"/>
                          <a:ea typeface="+mn-ea"/>
                          <a:cs typeface="+mn-cs"/>
                        </a:rPr>
                        <a:t>even though they drive up costs</a:t>
                      </a:r>
                      <a:r>
                        <a:rPr lang="en-US" sz="1600" b="0" kern="1200" baseline="0" dirty="0">
                          <a:solidFill>
                            <a:schemeClr val="bg1"/>
                          </a:solidFill>
                          <a:latin typeface="+mn-lt"/>
                          <a:ea typeface="+mn-ea"/>
                          <a:cs typeface="+mn-cs"/>
                        </a:rPr>
                        <a:t> for all customers.  Meanwhile, customers with higher than average load factors may receive lower bills without changing their behavior, creating a revenue loss issue for the utility</a:t>
                      </a:r>
                      <a:endParaRPr lang="en-US" sz="1600" b="0" kern="1200" dirty="0">
                        <a:solidFill>
                          <a:schemeClr val="bg1"/>
                        </a:solidFill>
                        <a:latin typeface="+mn-lt"/>
                        <a:ea typeface="+mn-ea"/>
                        <a:cs typeface="+mn-cs"/>
                      </a:endParaRP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411185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14</a:t>
            </a:fld>
            <a:endParaRPr lang="en-US" dirty="0" smtClean="0"/>
          </a:p>
        </p:txBody>
      </p:sp>
      <p:sp>
        <p:nvSpPr>
          <p:cNvPr id="6" name="Title 5"/>
          <p:cNvSpPr>
            <a:spLocks noGrp="1"/>
          </p:cNvSpPr>
          <p:nvPr>
            <p:ph type="title"/>
          </p:nvPr>
        </p:nvSpPr>
        <p:spPr/>
        <p:txBody>
          <a:bodyPr/>
          <a:lstStyle/>
          <a:p>
            <a:r>
              <a:rPr lang="en-US" dirty="0"/>
              <a:t>2- Critical Peak Pricing (CPP) Rate</a:t>
            </a:r>
          </a:p>
        </p:txBody>
      </p:sp>
      <p:sp>
        <p:nvSpPr>
          <p:cNvPr id="7" name="Rectangle 6"/>
          <p:cNvSpPr/>
          <p:nvPr/>
        </p:nvSpPr>
        <p:spPr>
          <a:xfrm>
            <a:off x="581077" y="1234787"/>
            <a:ext cx="9638097" cy="707886"/>
          </a:xfrm>
          <a:prstGeom prst="rect">
            <a:avLst/>
          </a:prstGeom>
        </p:spPr>
        <p:txBody>
          <a:bodyPr wrap="square">
            <a:spAutoFit/>
          </a:bodyPr>
          <a:lstStyle/>
          <a:p>
            <a:r>
              <a:rPr lang="en-US" sz="2000" b="1" dirty="0"/>
              <a:t>Customers pay higher prices during critical events when system costs are highest or when the power grid is severely </a:t>
            </a:r>
            <a:r>
              <a:rPr lang="en-US" sz="2000" b="1" dirty="0" smtClean="0"/>
              <a:t>stressed.</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1949087687"/>
              </p:ext>
            </p:extLst>
          </p:nvPr>
        </p:nvGraphicFramePr>
        <p:xfrm>
          <a:off x="742108" y="2119650"/>
          <a:ext cx="9362012" cy="3868082"/>
        </p:xfrm>
        <a:graphic>
          <a:graphicData uri="http://schemas.openxmlformats.org/drawingml/2006/table">
            <a:tbl>
              <a:tblPr firstRow="1" bandRow="1">
                <a:tableStyleId>{5C22544A-7EE6-4342-B048-85BDC9FD1C3A}</a:tableStyleId>
              </a:tblPr>
              <a:tblGrid>
                <a:gridCol w="4680284">
                  <a:extLst>
                    <a:ext uri="{9D8B030D-6E8A-4147-A177-3AD203B41FA5}">
                      <a16:colId xmlns:a16="http://schemas.microsoft.com/office/drawing/2014/main" val="2022710427"/>
                    </a:ext>
                  </a:extLst>
                </a:gridCol>
                <a:gridCol w="4681728">
                  <a:extLst>
                    <a:ext uri="{9D8B030D-6E8A-4147-A177-3AD203B41FA5}">
                      <a16:colId xmlns:a16="http://schemas.microsoft.com/office/drawing/2014/main" val="4047757461"/>
                    </a:ext>
                  </a:extLst>
                </a:gridCol>
              </a:tblGrid>
              <a:tr h="350102">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47184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Just a few critical events can account for a </a:t>
                      </a:r>
                      <a:r>
                        <a:rPr lang="en-US" sz="1600" b="1" kern="1200" dirty="0" smtClean="0">
                          <a:solidFill>
                            <a:schemeClr val="bg1"/>
                          </a:solidFill>
                          <a:latin typeface="+mn-lt"/>
                          <a:ea typeface="+mn-ea"/>
                          <a:cs typeface="+mn-cs"/>
                        </a:rPr>
                        <a:t>high share of demand. </a:t>
                      </a:r>
                      <a:r>
                        <a:rPr lang="en-US" sz="1600" b="0" kern="1200" dirty="0" smtClean="0">
                          <a:solidFill>
                            <a:schemeClr val="bg1"/>
                          </a:solidFill>
                          <a:latin typeface="+mn-lt"/>
                          <a:ea typeface="+mn-ea"/>
                          <a:cs typeface="+mn-cs"/>
                        </a:rPr>
                        <a:t>For the typical utility, the top 1% of hours with the highest usage may account for 8%-18% of annual peak load, requiring peaking capacity to be kept idle at high cost to meet this contingency</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More </a:t>
                      </a:r>
                      <a:r>
                        <a:rPr lang="en-US" sz="1600" b="1" kern="1200" dirty="0" smtClean="0">
                          <a:solidFill>
                            <a:schemeClr val="bg1"/>
                          </a:solidFill>
                          <a:latin typeface="+mn-lt"/>
                          <a:ea typeface="+mn-ea"/>
                          <a:cs typeface="+mn-cs"/>
                        </a:rPr>
                        <a:t>responsive to changing conditions </a:t>
                      </a:r>
                      <a:r>
                        <a:rPr lang="en-US" sz="1600" b="0" kern="1200" dirty="0" smtClean="0">
                          <a:solidFill>
                            <a:schemeClr val="bg1"/>
                          </a:solidFill>
                          <a:latin typeface="+mn-lt"/>
                          <a:ea typeface="+mn-ea"/>
                          <a:cs typeface="+mn-cs"/>
                        </a:rPr>
                        <a:t>than TOU, allowing for more timely load reductions during critical events and reducing need for peaking capacity</a:t>
                      </a:r>
                      <a:endParaRPr lang="en-US" sz="1600" b="0" kern="1200" dirty="0">
                        <a:solidFill>
                          <a:schemeClr val="bg1"/>
                        </a:solidFill>
                        <a:latin typeface="+mn-lt"/>
                        <a:ea typeface="+mn-ea"/>
                        <a:cs typeface="+mn-cs"/>
                      </a:endParaRP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Customers tend to become anxious just from looking at the high prices charged during the critical peak hours. While some respond, some will just drop out of the rate</a:t>
                      </a:r>
                      <a:endParaRPr lang="en-US" sz="1600" b="0" kern="1200" dirty="0">
                        <a:solidFill>
                          <a:schemeClr val="bg1"/>
                        </a:solidFill>
                        <a:latin typeface="+mn-lt"/>
                        <a:ea typeface="+mn-ea"/>
                        <a:cs typeface="+mn-cs"/>
                      </a:endParaRP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419789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15</a:t>
            </a:fld>
            <a:endParaRPr lang="en-US" dirty="0" smtClean="0"/>
          </a:p>
        </p:txBody>
      </p:sp>
      <p:sp>
        <p:nvSpPr>
          <p:cNvPr id="6" name="Title 5"/>
          <p:cNvSpPr>
            <a:spLocks noGrp="1"/>
          </p:cNvSpPr>
          <p:nvPr>
            <p:ph type="title"/>
          </p:nvPr>
        </p:nvSpPr>
        <p:spPr/>
        <p:txBody>
          <a:bodyPr/>
          <a:lstStyle/>
          <a:p>
            <a:r>
              <a:rPr lang="en-US" dirty="0"/>
              <a:t>3- Peak Time Rebate (PTR) Rate</a:t>
            </a:r>
          </a:p>
        </p:txBody>
      </p:sp>
      <p:sp>
        <p:nvSpPr>
          <p:cNvPr id="7" name="Rectangle 6"/>
          <p:cNvSpPr/>
          <p:nvPr/>
        </p:nvSpPr>
        <p:spPr>
          <a:xfrm>
            <a:off x="581077" y="1234787"/>
            <a:ext cx="9638097" cy="707886"/>
          </a:xfrm>
          <a:prstGeom prst="rect">
            <a:avLst/>
          </a:prstGeom>
        </p:spPr>
        <p:txBody>
          <a:bodyPr wrap="square">
            <a:spAutoFit/>
          </a:bodyPr>
          <a:lstStyle/>
          <a:p>
            <a:r>
              <a:rPr lang="en-US" sz="2000" b="1" dirty="0"/>
              <a:t>Customers receive credits for load reductions during critical events, estimated relative to a forecast of what the customer would have otherwise consumed (their “baseline</a:t>
            </a:r>
            <a:r>
              <a:rPr lang="en-US" sz="2000" b="1" dirty="0" smtClean="0"/>
              <a:t>”).</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583686127"/>
              </p:ext>
            </p:extLst>
          </p:nvPr>
        </p:nvGraphicFramePr>
        <p:xfrm>
          <a:off x="741179" y="2109236"/>
          <a:ext cx="9477995" cy="3763952"/>
        </p:xfrm>
        <a:graphic>
          <a:graphicData uri="http://schemas.openxmlformats.org/drawingml/2006/table">
            <a:tbl>
              <a:tblPr firstRow="1" bandRow="1">
                <a:tableStyleId>{5C22544A-7EE6-4342-B048-85BDC9FD1C3A}</a:tableStyleId>
              </a:tblPr>
              <a:tblGrid>
                <a:gridCol w="4706833">
                  <a:extLst>
                    <a:ext uri="{9D8B030D-6E8A-4147-A177-3AD203B41FA5}">
                      <a16:colId xmlns:a16="http://schemas.microsoft.com/office/drawing/2014/main" val="2022710427"/>
                    </a:ext>
                  </a:extLst>
                </a:gridCol>
                <a:gridCol w="4771162">
                  <a:extLst>
                    <a:ext uri="{9D8B030D-6E8A-4147-A177-3AD203B41FA5}">
                      <a16:colId xmlns:a16="http://schemas.microsoft.com/office/drawing/2014/main" val="4047757461"/>
                    </a:ext>
                  </a:extLst>
                </a:gridCol>
              </a:tblGrid>
              <a:tr h="384356">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36771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Instead of charging a higher price during the critical hours, provides a rebate during those hours, which may be more </a:t>
                      </a:r>
                      <a:r>
                        <a:rPr lang="en-US" sz="1600" b="1" kern="1200" dirty="0" smtClean="0">
                          <a:solidFill>
                            <a:schemeClr val="bg1"/>
                          </a:solidFill>
                          <a:latin typeface="+mn-lt"/>
                          <a:ea typeface="+mn-ea"/>
                          <a:cs typeface="+mn-cs"/>
                        </a:rPr>
                        <a:t>appealing to customers </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The scarcity value of providing power during the critical hours is conveyed as an </a:t>
                      </a:r>
                      <a:r>
                        <a:rPr lang="en-US" sz="1600" b="1" kern="1200" dirty="0" smtClean="0">
                          <a:solidFill>
                            <a:schemeClr val="bg1"/>
                          </a:solidFill>
                          <a:latin typeface="+mn-lt"/>
                          <a:ea typeface="+mn-ea"/>
                          <a:cs typeface="+mn-cs"/>
                        </a:rPr>
                        <a:t>opportunity cost </a:t>
                      </a:r>
                      <a:r>
                        <a:rPr lang="en-US" sz="1600" b="0" kern="1200" dirty="0" smtClean="0">
                          <a:solidFill>
                            <a:schemeClr val="bg1"/>
                          </a:solidFill>
                          <a:latin typeface="+mn-lt"/>
                          <a:ea typeface="+mn-ea"/>
                          <a:cs typeface="+mn-cs"/>
                        </a:rPr>
                        <a:t>(lost opportunity for earning a rebate) and not as a higher price (CPP)</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Similar to CPP, more responsive than TOU in addressing extreme temperature events</a:t>
                      </a: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In order to compute the rebate, the utility needs to know what the customer would have consumed if the rebate had not been given (i.e., </a:t>
                      </a:r>
                      <a:r>
                        <a:rPr lang="en-US" sz="1600" b="1" kern="1200" dirty="0" smtClean="0">
                          <a:solidFill>
                            <a:schemeClr val="bg1"/>
                          </a:solidFill>
                          <a:latin typeface="+mn-lt"/>
                          <a:ea typeface="+mn-ea"/>
                          <a:cs typeface="+mn-cs"/>
                        </a:rPr>
                        <a:t>estimate baseline usage</a:t>
                      </a:r>
                      <a:r>
                        <a:rPr lang="en-US" sz="1600" b="0" kern="1200" dirty="0" smtClean="0">
                          <a:solidFill>
                            <a:schemeClr val="bg1"/>
                          </a:solidFill>
                          <a:latin typeface="+mn-lt"/>
                          <a:ea typeface="+mn-ea"/>
                          <a:cs typeface="+mn-cs"/>
                        </a:rPr>
                        <a:t>)</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Since the price does not change in either the peak or the off-peak period, the PTR rate is </a:t>
                      </a:r>
                      <a:r>
                        <a:rPr lang="en-US" sz="1600" b="1" kern="1200" dirty="0" smtClean="0">
                          <a:solidFill>
                            <a:schemeClr val="bg1"/>
                          </a:solidFill>
                          <a:latin typeface="+mn-lt"/>
                          <a:ea typeface="+mn-ea"/>
                          <a:cs typeface="+mn-cs"/>
                        </a:rPr>
                        <a:t>not as cost-reflective</a:t>
                      </a:r>
                      <a:r>
                        <a:rPr lang="en-US" sz="1600" b="0" kern="1200" dirty="0" smtClean="0">
                          <a:solidFill>
                            <a:schemeClr val="bg1"/>
                          </a:solidFill>
                          <a:latin typeface="+mn-lt"/>
                          <a:ea typeface="+mn-ea"/>
                          <a:cs typeface="+mn-cs"/>
                        </a:rPr>
                        <a:t> as the CPP tariff or even the TOU tariff</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The source of the PTR payments becomes an issue to resolve for large scale deployments </a:t>
                      </a:r>
                      <a:endParaRPr lang="en-US" sz="1600" b="0" kern="1200" dirty="0">
                        <a:solidFill>
                          <a:schemeClr val="bg1"/>
                        </a:solidFill>
                        <a:latin typeface="+mn-lt"/>
                        <a:ea typeface="+mn-ea"/>
                        <a:cs typeface="+mn-cs"/>
                      </a:endParaRP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344409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16</a:t>
            </a:fld>
            <a:endParaRPr lang="en-US" dirty="0" smtClean="0"/>
          </a:p>
        </p:txBody>
      </p:sp>
      <p:sp>
        <p:nvSpPr>
          <p:cNvPr id="6" name="Title 5"/>
          <p:cNvSpPr>
            <a:spLocks noGrp="1"/>
          </p:cNvSpPr>
          <p:nvPr>
            <p:ph type="title"/>
          </p:nvPr>
        </p:nvSpPr>
        <p:spPr/>
        <p:txBody>
          <a:bodyPr/>
          <a:lstStyle/>
          <a:p>
            <a:r>
              <a:rPr lang="en-US" dirty="0"/>
              <a:t>4- Variable Peak Pricing (VPP)</a:t>
            </a:r>
          </a:p>
        </p:txBody>
      </p:sp>
      <p:sp>
        <p:nvSpPr>
          <p:cNvPr id="7" name="Rectangle 6"/>
          <p:cNvSpPr/>
          <p:nvPr/>
        </p:nvSpPr>
        <p:spPr>
          <a:xfrm>
            <a:off x="581077" y="1234787"/>
            <a:ext cx="9638097" cy="707886"/>
          </a:xfrm>
          <a:prstGeom prst="rect">
            <a:avLst/>
          </a:prstGeom>
        </p:spPr>
        <p:txBody>
          <a:bodyPr wrap="square">
            <a:spAutoFit/>
          </a:bodyPr>
          <a:lstStyle/>
          <a:p>
            <a:r>
              <a:rPr lang="en-US" sz="2000" b="1" dirty="0"/>
              <a:t>During event days, customers pay a rate that varies by day to reflect dynamic variations in the cost of electricity.</a:t>
            </a:r>
          </a:p>
        </p:txBody>
      </p:sp>
      <p:graphicFrame>
        <p:nvGraphicFramePr>
          <p:cNvPr id="8" name="Table 7"/>
          <p:cNvGraphicFramePr>
            <a:graphicFrameLocks noGrp="1"/>
          </p:cNvGraphicFramePr>
          <p:nvPr>
            <p:extLst>
              <p:ext uri="{D42A27DB-BD31-4B8C-83A1-F6EECF244321}">
                <p14:modId xmlns:p14="http://schemas.microsoft.com/office/powerpoint/2010/main" val="3767439782"/>
              </p:ext>
            </p:extLst>
          </p:nvPr>
        </p:nvGraphicFramePr>
        <p:xfrm>
          <a:off x="732035" y="2145812"/>
          <a:ext cx="9487139" cy="3868082"/>
        </p:xfrm>
        <a:graphic>
          <a:graphicData uri="http://schemas.openxmlformats.org/drawingml/2006/table">
            <a:tbl>
              <a:tblPr firstRow="1" bandRow="1">
                <a:tableStyleId>{5C22544A-7EE6-4342-B048-85BDC9FD1C3A}</a:tableStyleId>
              </a:tblPr>
              <a:tblGrid>
                <a:gridCol w="4711374">
                  <a:extLst>
                    <a:ext uri="{9D8B030D-6E8A-4147-A177-3AD203B41FA5}">
                      <a16:colId xmlns:a16="http://schemas.microsoft.com/office/drawing/2014/main" val="2022710427"/>
                    </a:ext>
                  </a:extLst>
                </a:gridCol>
                <a:gridCol w="4775765">
                  <a:extLst>
                    <a:ext uri="{9D8B030D-6E8A-4147-A177-3AD203B41FA5}">
                      <a16:colId xmlns:a16="http://schemas.microsoft.com/office/drawing/2014/main" val="4047757461"/>
                    </a:ext>
                  </a:extLst>
                </a:gridCol>
              </a:tblGrid>
              <a:tr h="389718">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47184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More precise match of actual costs to customer prices </a:t>
                      </a:r>
                    </a:p>
                    <a:p>
                      <a:pPr marL="568325" marR="0" lvl="2" indent="-285750" algn="l" defTabSz="457200" rtl="0" eaLnBrk="1" fontAlgn="auto" latinLnBrk="0" hangingPunct="1">
                        <a:lnSpc>
                          <a:spcPct val="100000"/>
                        </a:lnSpc>
                        <a:spcBef>
                          <a:spcPts val="600"/>
                        </a:spcBef>
                        <a:spcAft>
                          <a:spcPts val="0"/>
                        </a:spcAft>
                        <a:buClr>
                          <a:schemeClr val="bg1"/>
                        </a:buClr>
                        <a:buSzPct val="130000"/>
                        <a:buFont typeface="Calibri" panose="020F0502020204030204" pitchFamily="34" charset="0"/>
                        <a:buChar char="-"/>
                        <a:tabLst/>
                        <a:defRPr/>
                      </a:pPr>
                      <a:r>
                        <a:rPr lang="en-US" sz="1600" b="0" kern="1200" dirty="0" smtClean="0">
                          <a:solidFill>
                            <a:schemeClr val="bg1"/>
                          </a:solidFill>
                          <a:latin typeface="+mn-lt"/>
                          <a:ea typeface="+mn-ea"/>
                          <a:cs typeface="+mn-cs"/>
                        </a:rPr>
                        <a:t>May have four rates, for example Oklahoma has Low, Standard, High, Critical</a:t>
                      </a:r>
                    </a:p>
                    <a:p>
                      <a:pPr marL="568325" marR="0" lvl="2" indent="-285750" algn="l" defTabSz="457200" rtl="0" eaLnBrk="1" fontAlgn="auto" latinLnBrk="0" hangingPunct="1">
                        <a:lnSpc>
                          <a:spcPct val="100000"/>
                        </a:lnSpc>
                        <a:spcBef>
                          <a:spcPts val="600"/>
                        </a:spcBef>
                        <a:spcAft>
                          <a:spcPts val="0"/>
                        </a:spcAft>
                        <a:buClr>
                          <a:schemeClr val="bg1"/>
                        </a:buClr>
                        <a:buSzPct val="130000"/>
                        <a:buFont typeface="Calibri" panose="020F0502020204030204" pitchFamily="34" charset="0"/>
                        <a:buChar char="-"/>
                        <a:tabLst/>
                        <a:defRPr/>
                      </a:pPr>
                      <a:r>
                        <a:rPr lang="en-US" sz="1600" b="0" kern="1200" dirty="0" smtClean="0">
                          <a:solidFill>
                            <a:schemeClr val="bg1"/>
                          </a:solidFill>
                          <a:latin typeface="+mn-lt"/>
                          <a:ea typeface="+mn-ea"/>
                          <a:cs typeface="+mn-cs"/>
                        </a:rPr>
                        <a:t>May be tied to real-time prices applicable on the event day</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Used with programmable thermostats would make it easier for customers to control heating</a:t>
                      </a: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More complex for customers to understand and respond to on one day (or less) notice. </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In Oklahoma there are 86 days that customers are notified and one of the four prices is used. </a:t>
                      </a: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410436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17</a:t>
            </a:fld>
            <a:endParaRPr lang="en-US" dirty="0" smtClean="0"/>
          </a:p>
        </p:txBody>
      </p:sp>
      <p:sp>
        <p:nvSpPr>
          <p:cNvPr id="6" name="Title 5"/>
          <p:cNvSpPr>
            <a:spLocks noGrp="1"/>
          </p:cNvSpPr>
          <p:nvPr>
            <p:ph type="title"/>
          </p:nvPr>
        </p:nvSpPr>
        <p:spPr/>
        <p:txBody>
          <a:bodyPr/>
          <a:lstStyle/>
          <a:p>
            <a:r>
              <a:rPr lang="en-US" dirty="0"/>
              <a:t>5- Real-Time Pricing (RTP)</a:t>
            </a:r>
          </a:p>
        </p:txBody>
      </p:sp>
      <p:sp>
        <p:nvSpPr>
          <p:cNvPr id="7" name="Rectangle 6"/>
          <p:cNvSpPr/>
          <p:nvPr/>
        </p:nvSpPr>
        <p:spPr>
          <a:xfrm>
            <a:off x="581077" y="1234787"/>
            <a:ext cx="9638097" cy="400110"/>
          </a:xfrm>
          <a:prstGeom prst="rect">
            <a:avLst/>
          </a:prstGeom>
        </p:spPr>
        <p:txBody>
          <a:bodyPr wrap="square">
            <a:spAutoFit/>
          </a:bodyPr>
          <a:lstStyle/>
          <a:p>
            <a:r>
              <a:rPr lang="en-US" sz="2000" b="1" dirty="0"/>
              <a:t>Customers pay prices that vary by the hour to reflect the actual cost of </a:t>
            </a:r>
            <a:r>
              <a:rPr lang="en-US" sz="2000" b="1" dirty="0" smtClean="0"/>
              <a:t>electricity.</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3025794010"/>
              </p:ext>
            </p:extLst>
          </p:nvPr>
        </p:nvGraphicFramePr>
        <p:xfrm>
          <a:off x="705607" y="1896990"/>
          <a:ext cx="9087617" cy="3868082"/>
        </p:xfrm>
        <a:graphic>
          <a:graphicData uri="http://schemas.openxmlformats.org/drawingml/2006/table">
            <a:tbl>
              <a:tblPr firstRow="1" bandRow="1">
                <a:tableStyleId>{5C22544A-7EE6-4342-B048-85BDC9FD1C3A}</a:tableStyleId>
              </a:tblPr>
              <a:tblGrid>
                <a:gridCol w="4561337">
                  <a:extLst>
                    <a:ext uri="{9D8B030D-6E8A-4147-A177-3AD203B41FA5}">
                      <a16:colId xmlns:a16="http://schemas.microsoft.com/office/drawing/2014/main" val="2022710427"/>
                    </a:ext>
                  </a:extLst>
                </a:gridCol>
                <a:gridCol w="4526280">
                  <a:extLst>
                    <a:ext uri="{9D8B030D-6E8A-4147-A177-3AD203B41FA5}">
                      <a16:colId xmlns:a16="http://schemas.microsoft.com/office/drawing/2014/main" val="4047757461"/>
                    </a:ext>
                  </a:extLst>
                </a:gridCol>
              </a:tblGrid>
              <a:tr h="350102">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47184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Hourly variation in energy prices passes through variations in wholesale energy markets to customers (often supplemented with a way to recover capacity costs), </a:t>
                      </a:r>
                      <a:r>
                        <a:rPr lang="en-US" sz="1600" b="1" kern="1200" dirty="0" smtClean="0">
                          <a:solidFill>
                            <a:schemeClr val="bg1"/>
                          </a:solidFill>
                          <a:latin typeface="+mn-lt"/>
                          <a:ea typeface="+mn-ea"/>
                          <a:cs typeface="+mn-cs"/>
                        </a:rPr>
                        <a:t>incentivizing customers </a:t>
                      </a:r>
                      <a:r>
                        <a:rPr lang="en-US" sz="1600" b="0" kern="1200" dirty="0" smtClean="0">
                          <a:solidFill>
                            <a:schemeClr val="bg1"/>
                          </a:solidFill>
                          <a:latin typeface="+mn-lt"/>
                          <a:ea typeface="+mn-ea"/>
                          <a:cs typeface="+mn-cs"/>
                        </a:rPr>
                        <a:t>to use less when prices are high and use more when prices are low</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The need for such a product will grow as more renewable energy resources are interjected into the resource mix of utilities. Renewable energy resources, mostly solar and wind, are intermittent, whereas RTP can inject </a:t>
                      </a:r>
                      <a:r>
                        <a:rPr lang="en-US" sz="1600" b="1" kern="1200" dirty="0" smtClean="0">
                          <a:solidFill>
                            <a:schemeClr val="bg1"/>
                          </a:solidFill>
                          <a:latin typeface="+mn-lt"/>
                          <a:ea typeface="+mn-ea"/>
                          <a:cs typeface="+mn-cs"/>
                        </a:rPr>
                        <a:t>load flexibility </a:t>
                      </a:r>
                      <a:r>
                        <a:rPr lang="en-US" sz="1600" b="0" kern="1200" dirty="0" smtClean="0">
                          <a:solidFill>
                            <a:schemeClr val="bg1"/>
                          </a:solidFill>
                          <a:latin typeface="+mn-lt"/>
                          <a:ea typeface="+mn-ea"/>
                          <a:cs typeface="+mn-cs"/>
                        </a:rPr>
                        <a:t>and ensure </a:t>
                      </a:r>
                      <a:r>
                        <a:rPr lang="en-US" sz="1600" b="1" kern="1200" dirty="0" smtClean="0">
                          <a:solidFill>
                            <a:schemeClr val="bg1"/>
                          </a:solidFill>
                          <a:latin typeface="+mn-lt"/>
                          <a:ea typeface="+mn-ea"/>
                          <a:cs typeface="+mn-cs"/>
                        </a:rPr>
                        <a:t>reliability</a:t>
                      </a: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1" kern="1200" dirty="0" smtClean="0">
                          <a:solidFill>
                            <a:schemeClr val="bg1"/>
                          </a:solidFill>
                          <a:latin typeface="+mn-lt"/>
                          <a:ea typeface="+mn-ea"/>
                          <a:cs typeface="+mn-cs"/>
                        </a:rPr>
                        <a:t>Bill volatility </a:t>
                      </a:r>
                      <a:r>
                        <a:rPr lang="en-US" sz="1600" b="0" kern="1200" dirty="0" smtClean="0">
                          <a:solidFill>
                            <a:schemeClr val="bg1"/>
                          </a:solidFill>
                          <a:latin typeface="+mn-lt"/>
                          <a:ea typeface="+mn-ea"/>
                          <a:cs typeface="+mn-cs"/>
                        </a:rPr>
                        <a:t>can be quite severe. To broaden its appeal, the RTP product would probably need to be redesigned to shield customers from massive bill volatility, for instance through price caps and collars</a:t>
                      </a: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405037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smtClean="0"/>
              <a:t>brattle.com | </a:t>
            </a:r>
            <a:fld id="{C95ECF09-ED6D-489D-87B4-9DBCD4D54A41}" type="slidenum">
              <a:rPr lang="en-US" smtClean="0"/>
              <a:pPr/>
              <a:t>18</a:t>
            </a:fld>
            <a:endParaRPr lang="en-US" dirty="0" smtClean="0"/>
          </a:p>
        </p:txBody>
      </p:sp>
      <p:sp>
        <p:nvSpPr>
          <p:cNvPr id="6" name="Title 5"/>
          <p:cNvSpPr>
            <a:spLocks noGrp="1"/>
          </p:cNvSpPr>
          <p:nvPr>
            <p:ph type="title"/>
          </p:nvPr>
        </p:nvSpPr>
        <p:spPr/>
        <p:txBody>
          <a:bodyPr/>
          <a:lstStyle/>
          <a:p>
            <a:r>
              <a:rPr lang="en-US" dirty="0" smtClean="0"/>
              <a:t>6- </a:t>
            </a:r>
            <a:r>
              <a:rPr lang="en-US" dirty="0"/>
              <a:t>Fixed </a:t>
            </a:r>
            <a:r>
              <a:rPr lang="en-US" dirty="0" smtClean="0"/>
              <a:t>Bill </a:t>
            </a:r>
            <a:r>
              <a:rPr lang="en-US" dirty="0"/>
              <a:t>with </a:t>
            </a:r>
            <a:r>
              <a:rPr lang="en-US" dirty="0" smtClean="0"/>
              <a:t>Incentives</a:t>
            </a:r>
            <a:endParaRPr lang="en-US" dirty="0"/>
          </a:p>
        </p:txBody>
      </p:sp>
      <p:sp>
        <p:nvSpPr>
          <p:cNvPr id="7" name="Rectangle 6"/>
          <p:cNvSpPr/>
          <p:nvPr/>
        </p:nvSpPr>
        <p:spPr>
          <a:xfrm>
            <a:off x="581077" y="1234787"/>
            <a:ext cx="10001025" cy="707886"/>
          </a:xfrm>
          <a:prstGeom prst="rect">
            <a:avLst/>
          </a:prstGeom>
        </p:spPr>
        <p:txBody>
          <a:bodyPr wrap="square">
            <a:spAutoFit/>
          </a:bodyPr>
          <a:lstStyle/>
          <a:p>
            <a:r>
              <a:rPr lang="en-US" sz="2000" b="1" dirty="0" smtClean="0"/>
              <a:t>Customers pay a fixed </a:t>
            </a:r>
            <a:r>
              <a:rPr lang="en-US" sz="2000" b="1" dirty="0"/>
              <a:t>bill regardless of actual </a:t>
            </a:r>
            <a:r>
              <a:rPr lang="en-US" sz="2000" b="1" dirty="0" smtClean="0"/>
              <a:t>usage for a given term based on their “average” weather year consumption level.</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4280391927"/>
              </p:ext>
            </p:extLst>
          </p:nvPr>
        </p:nvGraphicFramePr>
        <p:xfrm>
          <a:off x="705607" y="2142384"/>
          <a:ext cx="9087617" cy="3868082"/>
        </p:xfrm>
        <a:graphic>
          <a:graphicData uri="http://schemas.openxmlformats.org/drawingml/2006/table">
            <a:tbl>
              <a:tblPr firstRow="1" bandRow="1">
                <a:tableStyleId>{5C22544A-7EE6-4342-B048-85BDC9FD1C3A}</a:tableStyleId>
              </a:tblPr>
              <a:tblGrid>
                <a:gridCol w="4561337">
                  <a:extLst>
                    <a:ext uri="{9D8B030D-6E8A-4147-A177-3AD203B41FA5}">
                      <a16:colId xmlns:a16="http://schemas.microsoft.com/office/drawing/2014/main" val="2022710427"/>
                    </a:ext>
                  </a:extLst>
                </a:gridCol>
                <a:gridCol w="4526280">
                  <a:extLst>
                    <a:ext uri="{9D8B030D-6E8A-4147-A177-3AD203B41FA5}">
                      <a16:colId xmlns:a16="http://schemas.microsoft.com/office/drawing/2014/main" val="4047757461"/>
                    </a:ext>
                  </a:extLst>
                </a:gridCol>
              </a:tblGrid>
              <a:tr h="350102">
                <a:tc>
                  <a:txBody>
                    <a:bodyPr/>
                    <a:lstStyle/>
                    <a:p>
                      <a:pPr algn="ctr"/>
                      <a:r>
                        <a:rPr lang="en-US" sz="2000" dirty="0">
                          <a:solidFill>
                            <a:schemeClr val="bg1"/>
                          </a:solidFill>
                        </a:rPr>
                        <a:t>Pros</a:t>
                      </a:r>
                    </a:p>
                  </a:txBody>
                  <a:tcP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rPr>
                        <a:t>Cons</a:t>
                      </a:r>
                    </a:p>
                  </a:txBody>
                  <a:tcP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5673545"/>
                  </a:ext>
                </a:extLst>
              </a:tr>
              <a:tr h="3471842">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Provides</a:t>
                      </a:r>
                      <a:r>
                        <a:rPr lang="en-US" sz="1600" b="0" kern="1200" baseline="0" dirty="0" smtClean="0">
                          <a:solidFill>
                            <a:schemeClr val="bg1"/>
                          </a:solidFill>
                          <a:latin typeface="+mn-lt"/>
                          <a:ea typeface="+mn-ea"/>
                          <a:cs typeface="+mn-cs"/>
                        </a:rPr>
                        <a:t> </a:t>
                      </a:r>
                      <a:r>
                        <a:rPr lang="en-US" sz="1600" b="1" kern="1200" baseline="0" dirty="0" smtClean="0">
                          <a:solidFill>
                            <a:schemeClr val="bg1"/>
                          </a:solidFill>
                          <a:latin typeface="+mn-lt"/>
                          <a:ea typeface="+mn-ea"/>
                          <a:cs typeface="+mn-cs"/>
                        </a:rPr>
                        <a:t>bill stability </a:t>
                      </a:r>
                      <a:r>
                        <a:rPr lang="en-US" sz="1600" b="0" kern="1200" baseline="0" dirty="0" smtClean="0">
                          <a:solidFill>
                            <a:schemeClr val="bg1"/>
                          </a:solidFill>
                          <a:latin typeface="+mn-lt"/>
                          <a:ea typeface="+mn-ea"/>
                          <a:cs typeface="+mn-cs"/>
                        </a:rPr>
                        <a:t>for the customer, which is appealing to customers who value consistent bills</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Designed</a:t>
                      </a:r>
                      <a:r>
                        <a:rPr lang="en-US" sz="1600" b="0" kern="1200" baseline="0" dirty="0" smtClean="0">
                          <a:solidFill>
                            <a:schemeClr val="bg1"/>
                          </a:solidFill>
                          <a:latin typeface="+mn-lt"/>
                          <a:ea typeface="+mn-ea"/>
                          <a:cs typeface="+mn-cs"/>
                        </a:rPr>
                        <a:t> to be revenue neutral to the standard rate offering </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1" kern="1200" baseline="0" dirty="0" smtClean="0">
                          <a:solidFill>
                            <a:schemeClr val="bg1"/>
                          </a:solidFill>
                          <a:latin typeface="+mn-lt"/>
                          <a:ea typeface="+mn-ea"/>
                          <a:cs typeface="+mn-cs"/>
                        </a:rPr>
                        <a:t>Reduces annual variation in revenue collection </a:t>
                      </a:r>
                      <a:r>
                        <a:rPr lang="en-US" sz="1600" b="0" kern="1200" baseline="0" dirty="0" smtClean="0">
                          <a:solidFill>
                            <a:schemeClr val="bg1"/>
                          </a:solidFill>
                          <a:latin typeface="+mn-lt"/>
                          <a:ea typeface="+mn-ea"/>
                          <a:cs typeface="+mn-cs"/>
                        </a:rPr>
                        <a:t>and aligns more closely with the high fixed costs of the electric grid</a:t>
                      </a: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baseline="0" dirty="0" smtClean="0">
                          <a:solidFill>
                            <a:schemeClr val="bg1"/>
                          </a:solidFill>
                          <a:latin typeface="+mn-lt"/>
                          <a:ea typeface="+mn-ea"/>
                          <a:cs typeface="+mn-cs"/>
                        </a:rPr>
                        <a:t>Can be coupled with incentives rewarding customers who maintain usage levels, and other add-ons for EE, DR, clean energy, and EV charging</a:t>
                      </a:r>
                      <a:endParaRPr lang="en-US" sz="1600" b="1" kern="1200" dirty="0" smtClean="0">
                        <a:solidFill>
                          <a:schemeClr val="bg1"/>
                        </a:solidFill>
                        <a:latin typeface="+mn-lt"/>
                        <a:ea typeface="+mn-ea"/>
                        <a:cs typeface="+mn-cs"/>
                      </a:endParaRPr>
                    </a:p>
                  </a:txBody>
                  <a:tcPr marL="137160" marR="137160" marT="137160" marB="13716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dirty="0" smtClean="0">
                          <a:solidFill>
                            <a:schemeClr val="bg1"/>
                          </a:solidFill>
                          <a:latin typeface="+mn-lt"/>
                          <a:ea typeface="+mn-ea"/>
                          <a:cs typeface="+mn-cs"/>
                        </a:rPr>
                        <a:t>Reduces</a:t>
                      </a:r>
                      <a:r>
                        <a:rPr lang="en-US" sz="1600" b="0" kern="1200" baseline="0" dirty="0" smtClean="0">
                          <a:solidFill>
                            <a:schemeClr val="bg1"/>
                          </a:solidFill>
                          <a:latin typeface="+mn-lt"/>
                          <a:ea typeface="+mn-ea"/>
                          <a:cs typeface="+mn-cs"/>
                        </a:rPr>
                        <a:t> price signals for customers</a:t>
                      </a:r>
                    </a:p>
                    <a:p>
                      <a:pPr marL="742950" marR="0" lvl="2" indent="-285750" algn="l" defTabSz="457200" rtl="0" eaLnBrk="1" fontAlgn="auto" latinLnBrk="0" hangingPunct="1">
                        <a:lnSpc>
                          <a:spcPct val="100000"/>
                        </a:lnSpc>
                        <a:spcBef>
                          <a:spcPts val="600"/>
                        </a:spcBef>
                        <a:spcAft>
                          <a:spcPts val="0"/>
                        </a:spcAft>
                        <a:buClr>
                          <a:schemeClr val="bg1"/>
                        </a:buClr>
                        <a:buSzPct val="130000"/>
                        <a:buFontTx/>
                        <a:buChar char="-"/>
                        <a:tabLst/>
                        <a:defRPr/>
                      </a:pPr>
                      <a:r>
                        <a:rPr lang="en-US" sz="1600" b="0" kern="1200" baseline="0" dirty="0" smtClean="0">
                          <a:solidFill>
                            <a:schemeClr val="bg1"/>
                          </a:solidFill>
                          <a:latin typeface="+mn-lt"/>
                          <a:ea typeface="+mn-ea"/>
                          <a:cs typeface="+mn-cs"/>
                        </a:rPr>
                        <a:t>Usage may increase straining the grid and harming energy efficiency goals </a:t>
                      </a:r>
                      <a:endParaRPr lang="en-US" sz="1600" b="0" kern="1200" dirty="0" smtClean="0">
                        <a:solidFill>
                          <a:schemeClr val="bg1"/>
                        </a:solidFill>
                        <a:latin typeface="+mn-lt"/>
                        <a:ea typeface="+mn-ea"/>
                        <a:cs typeface="+mn-cs"/>
                      </a:endParaRPr>
                    </a:p>
                    <a:p>
                      <a:pPr marL="171450" marR="0" lvl="1" indent="-171450" algn="l" defTabSz="457200" rtl="0" eaLnBrk="1" fontAlgn="auto" latinLnBrk="0" hangingPunct="1">
                        <a:lnSpc>
                          <a:spcPct val="100000"/>
                        </a:lnSpc>
                        <a:spcBef>
                          <a:spcPts val="600"/>
                        </a:spcBef>
                        <a:spcAft>
                          <a:spcPts val="0"/>
                        </a:spcAft>
                        <a:buClr>
                          <a:schemeClr val="bg1"/>
                        </a:buClr>
                        <a:buSzPct val="130000"/>
                        <a:buFont typeface="Arial" panose="020B0604020202020204" pitchFamily="34" charset="0"/>
                        <a:buChar char="•"/>
                        <a:tabLst/>
                        <a:defRPr/>
                      </a:pPr>
                      <a:r>
                        <a:rPr lang="en-US" sz="1600" b="0" kern="1200" baseline="0" dirty="0" smtClean="0">
                          <a:solidFill>
                            <a:schemeClr val="bg1"/>
                          </a:solidFill>
                          <a:latin typeface="+mn-lt"/>
                          <a:ea typeface="+mn-ea"/>
                          <a:cs typeface="+mn-cs"/>
                        </a:rPr>
                        <a:t>Decouples </a:t>
                      </a:r>
                      <a:r>
                        <a:rPr lang="en-US" sz="1600" b="0" kern="1200" baseline="0" smtClean="0">
                          <a:solidFill>
                            <a:schemeClr val="bg1"/>
                          </a:solidFill>
                          <a:latin typeface="+mn-lt"/>
                          <a:ea typeface="+mn-ea"/>
                          <a:cs typeface="+mn-cs"/>
                        </a:rPr>
                        <a:t>revenue from </a:t>
                      </a:r>
                      <a:r>
                        <a:rPr lang="en-US" sz="1600" b="0" kern="1200" baseline="0" dirty="0" smtClean="0">
                          <a:solidFill>
                            <a:schemeClr val="bg1"/>
                          </a:solidFill>
                          <a:latin typeface="+mn-lt"/>
                          <a:ea typeface="+mn-ea"/>
                          <a:cs typeface="+mn-cs"/>
                        </a:rPr>
                        <a:t>actually incurred costs</a:t>
                      </a:r>
                    </a:p>
                    <a:p>
                      <a:pPr marL="742950" marR="0" lvl="2" indent="-285750" algn="l" defTabSz="457200" rtl="0" eaLnBrk="1" fontAlgn="auto" latinLnBrk="0" hangingPunct="1">
                        <a:lnSpc>
                          <a:spcPct val="100000"/>
                        </a:lnSpc>
                        <a:spcBef>
                          <a:spcPts val="600"/>
                        </a:spcBef>
                        <a:spcAft>
                          <a:spcPts val="0"/>
                        </a:spcAft>
                        <a:buClr>
                          <a:schemeClr val="bg1"/>
                        </a:buClr>
                        <a:buSzPct val="130000"/>
                        <a:buFontTx/>
                        <a:buChar char="-"/>
                        <a:tabLst/>
                        <a:defRPr/>
                      </a:pPr>
                      <a:r>
                        <a:rPr lang="en-US" sz="1600" b="0" kern="1200" dirty="0" smtClean="0">
                          <a:solidFill>
                            <a:schemeClr val="bg1"/>
                          </a:solidFill>
                          <a:latin typeface="+mn-lt"/>
                          <a:ea typeface="+mn-ea"/>
                          <a:cs typeface="+mn-cs"/>
                        </a:rPr>
                        <a:t>Offer is based on how much a customer would consume in an “average” weather year</a:t>
                      </a:r>
                      <a:endParaRPr lang="en-US" sz="1600" b="0" kern="1200" baseline="0" dirty="0" smtClean="0">
                        <a:solidFill>
                          <a:schemeClr val="bg1"/>
                        </a:solidFill>
                        <a:latin typeface="+mn-lt"/>
                        <a:ea typeface="+mn-ea"/>
                        <a:cs typeface="+mn-cs"/>
                      </a:endParaRPr>
                    </a:p>
                    <a:p>
                      <a:pPr marL="742950" marR="0" lvl="2" indent="-285750" algn="l" defTabSz="457200" rtl="0" eaLnBrk="1" fontAlgn="auto" latinLnBrk="0" hangingPunct="1">
                        <a:lnSpc>
                          <a:spcPct val="100000"/>
                        </a:lnSpc>
                        <a:spcBef>
                          <a:spcPts val="600"/>
                        </a:spcBef>
                        <a:spcAft>
                          <a:spcPts val="0"/>
                        </a:spcAft>
                        <a:buClr>
                          <a:schemeClr val="bg1"/>
                        </a:buClr>
                        <a:buSzPct val="130000"/>
                        <a:buFontTx/>
                        <a:buChar char="-"/>
                        <a:tabLst/>
                        <a:defRPr/>
                      </a:pPr>
                      <a:r>
                        <a:rPr lang="en-US" sz="1600" b="0" kern="1200" baseline="0" dirty="0" smtClean="0">
                          <a:solidFill>
                            <a:schemeClr val="bg1"/>
                          </a:solidFill>
                          <a:latin typeface="+mn-lt"/>
                          <a:ea typeface="+mn-ea"/>
                          <a:cs typeface="+mn-cs"/>
                        </a:rPr>
                        <a:t>Depending on the weather, customers may consume more or less than the average leading to under- or over-collection</a:t>
                      </a:r>
                    </a:p>
                  </a:txBody>
                  <a:tcPr marL="137160" marR="137160" marT="137160" marB="13716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2544704132"/>
                  </a:ext>
                </a:extLst>
              </a:tr>
            </a:tbl>
          </a:graphicData>
        </a:graphic>
      </p:graphicFrame>
    </p:spTree>
    <p:extLst>
      <p:ext uri="{BB962C8B-B14F-4D97-AF65-F5344CB8AC3E}">
        <p14:creationId xmlns:p14="http://schemas.microsoft.com/office/powerpoint/2010/main" val="124555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06752" y="1470107"/>
            <a:ext cx="10061248" cy="4886244"/>
          </a:xfrm>
        </p:spPr>
        <p:txBody>
          <a:bodyPr/>
          <a:lstStyle/>
          <a:p>
            <a:pPr lvl="1">
              <a:buFont typeface="Wingdings" panose="05000000000000000000" pitchFamily="2" charset="2"/>
              <a:buChar char="Ø"/>
            </a:pPr>
            <a:r>
              <a:rPr lang="en-US" sz="2400" dirty="0"/>
              <a:t>Review rate design principles and </a:t>
            </a:r>
            <a:r>
              <a:rPr lang="en-US" sz="2400" dirty="0" smtClean="0"/>
              <a:t>tradeoffs</a:t>
            </a:r>
          </a:p>
          <a:p>
            <a:pPr lvl="1">
              <a:buFont typeface="Wingdings" panose="05000000000000000000" pitchFamily="2" charset="2"/>
              <a:buChar char="Ø"/>
            </a:pPr>
            <a:r>
              <a:rPr lang="en-US" sz="2400" dirty="0"/>
              <a:t>Review alternative rates that could be tested in the </a:t>
            </a:r>
            <a:r>
              <a:rPr lang="en-US" sz="2400" dirty="0" smtClean="0"/>
              <a:t>EPE’s </a:t>
            </a:r>
            <a:r>
              <a:rPr lang="en-US" sz="2400" dirty="0"/>
              <a:t>Time Varying Rate (TVRs) </a:t>
            </a:r>
            <a:r>
              <a:rPr lang="en-US" sz="2400" dirty="0" smtClean="0"/>
              <a:t>Pilot </a:t>
            </a:r>
          </a:p>
          <a:p>
            <a:pPr lvl="1">
              <a:buFont typeface="Wingdings" panose="05000000000000000000" pitchFamily="2" charset="2"/>
              <a:buChar char="Ø"/>
            </a:pPr>
            <a:r>
              <a:rPr lang="en-US" sz="2400" dirty="0"/>
              <a:t>Understand initial stakeholder preferences for TVRs to be tested </a:t>
            </a:r>
            <a:r>
              <a:rPr lang="en-US" sz="2400" dirty="0" smtClean="0"/>
              <a:t>in the pilot</a:t>
            </a:r>
            <a:endParaRPr lang="en-US" dirty="0"/>
          </a:p>
        </p:txBody>
      </p:sp>
      <p:sp>
        <p:nvSpPr>
          <p:cNvPr id="4" name="Title 3"/>
          <p:cNvSpPr>
            <a:spLocks noGrp="1"/>
          </p:cNvSpPr>
          <p:nvPr>
            <p:ph type="title"/>
          </p:nvPr>
        </p:nvSpPr>
        <p:spPr>
          <a:xfrm>
            <a:off x="508001" y="352426"/>
            <a:ext cx="11164719" cy="715799"/>
          </a:xfrm>
        </p:spPr>
        <p:txBody>
          <a:bodyPr>
            <a:normAutofit/>
          </a:bodyPr>
          <a:lstStyle/>
          <a:p>
            <a:r>
              <a:rPr lang="en-US" dirty="0" smtClean="0"/>
              <a:t>Objectives of Today’s Meeting</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a:t>
            </a:fld>
            <a:endParaRPr lang="en-US" dirty="0" smtClean="0"/>
          </a:p>
        </p:txBody>
      </p:sp>
    </p:spTree>
    <p:extLst>
      <p:ext uri="{BB962C8B-B14F-4D97-AF65-F5344CB8AC3E}">
        <p14:creationId xmlns:p14="http://schemas.microsoft.com/office/powerpoint/2010/main" val="3529893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707" y="412774"/>
            <a:ext cx="11164718" cy="487110"/>
          </a:xfrm>
        </p:spPr>
        <p:txBody>
          <a:bodyPr>
            <a:normAutofit fontScale="90000"/>
          </a:bodyPr>
          <a:lstStyle/>
          <a:p>
            <a:r>
              <a:rPr lang="en-US" dirty="0" smtClean="0"/>
              <a:t>Different rate designs meet different objectives</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93066027"/>
              </p:ext>
            </p:extLst>
          </p:nvPr>
        </p:nvGraphicFramePr>
        <p:xfrm>
          <a:off x="812584" y="1362417"/>
          <a:ext cx="9332901" cy="4703103"/>
        </p:xfrm>
        <a:graphic>
          <a:graphicData uri="http://schemas.openxmlformats.org/drawingml/2006/table">
            <a:tbl>
              <a:tblPr firstRow="1" bandRow="1">
                <a:tableStyleId>{21E4AEA4-8DFA-4A89-87EB-49C32662AFE0}</a:tableStyleId>
              </a:tblPr>
              <a:tblGrid>
                <a:gridCol w="1555484">
                  <a:extLst>
                    <a:ext uri="{9D8B030D-6E8A-4147-A177-3AD203B41FA5}">
                      <a16:colId xmlns:a16="http://schemas.microsoft.com/office/drawing/2014/main" val="4237568190"/>
                    </a:ext>
                  </a:extLst>
                </a:gridCol>
                <a:gridCol w="1494554">
                  <a:extLst>
                    <a:ext uri="{9D8B030D-6E8A-4147-A177-3AD203B41FA5}">
                      <a16:colId xmlns:a16="http://schemas.microsoft.com/office/drawing/2014/main" val="527899795"/>
                    </a:ext>
                  </a:extLst>
                </a:gridCol>
                <a:gridCol w="1616413">
                  <a:extLst>
                    <a:ext uri="{9D8B030D-6E8A-4147-A177-3AD203B41FA5}">
                      <a16:colId xmlns:a16="http://schemas.microsoft.com/office/drawing/2014/main" val="1909141831"/>
                    </a:ext>
                  </a:extLst>
                </a:gridCol>
                <a:gridCol w="1298338">
                  <a:extLst>
                    <a:ext uri="{9D8B030D-6E8A-4147-A177-3AD203B41FA5}">
                      <a16:colId xmlns:a16="http://schemas.microsoft.com/office/drawing/2014/main" val="809069199"/>
                    </a:ext>
                  </a:extLst>
                </a:gridCol>
                <a:gridCol w="1565508">
                  <a:extLst>
                    <a:ext uri="{9D8B030D-6E8A-4147-A177-3AD203B41FA5}">
                      <a16:colId xmlns:a16="http://schemas.microsoft.com/office/drawing/2014/main" val="3704076434"/>
                    </a:ext>
                  </a:extLst>
                </a:gridCol>
                <a:gridCol w="1802604">
                  <a:extLst>
                    <a:ext uri="{9D8B030D-6E8A-4147-A177-3AD203B41FA5}">
                      <a16:colId xmlns:a16="http://schemas.microsoft.com/office/drawing/2014/main" val="15157312"/>
                    </a:ext>
                  </a:extLst>
                </a:gridCol>
              </a:tblGrid>
              <a:tr h="652595">
                <a:tc>
                  <a:txBody>
                    <a:bodyPr/>
                    <a:lstStyle/>
                    <a:p>
                      <a:r>
                        <a:rPr lang="en-US" dirty="0" smtClean="0"/>
                        <a:t>Rate Design</a:t>
                      </a:r>
                      <a:endParaRPr lang="en-US" dirty="0"/>
                    </a:p>
                  </a:txBody>
                  <a:tcPr>
                    <a:solidFill>
                      <a:schemeClr val="accent1"/>
                    </a:solidFill>
                  </a:tcPr>
                </a:tc>
                <a:tc>
                  <a:txBody>
                    <a:bodyPr/>
                    <a:lstStyle/>
                    <a:p>
                      <a:r>
                        <a:rPr lang="en-US" dirty="0" smtClean="0"/>
                        <a:t>Cost</a:t>
                      </a:r>
                      <a:r>
                        <a:rPr lang="en-US" baseline="0" dirty="0" smtClean="0"/>
                        <a:t> </a:t>
                      </a:r>
                      <a:r>
                        <a:rPr lang="en-US" dirty="0" smtClean="0"/>
                        <a:t>causation</a:t>
                      </a:r>
                      <a:endParaRPr lang="en-US" dirty="0"/>
                    </a:p>
                  </a:txBody>
                  <a:tcPr>
                    <a:solidFill>
                      <a:schemeClr val="accent1"/>
                    </a:solidFill>
                  </a:tcPr>
                </a:tc>
                <a:tc>
                  <a:txBody>
                    <a:bodyPr/>
                    <a:lstStyle/>
                    <a:p>
                      <a:r>
                        <a:rPr lang="en-US" dirty="0" smtClean="0"/>
                        <a:t>Customer</a:t>
                      </a:r>
                      <a:r>
                        <a:rPr lang="en-US" baseline="0" dirty="0" smtClean="0"/>
                        <a:t> Orientation</a:t>
                      </a:r>
                      <a:endParaRPr lang="en-US" dirty="0"/>
                    </a:p>
                  </a:txBody>
                  <a:tcPr>
                    <a:solidFill>
                      <a:schemeClr val="accent1"/>
                    </a:solidFill>
                  </a:tcPr>
                </a:tc>
                <a:tc>
                  <a:txBody>
                    <a:bodyPr/>
                    <a:lstStyle/>
                    <a:p>
                      <a:r>
                        <a:rPr lang="en-US" dirty="0" smtClean="0"/>
                        <a:t>Equity</a:t>
                      </a:r>
                      <a:endParaRPr lang="en-US" dirty="0"/>
                    </a:p>
                  </a:txBody>
                  <a:tcPr>
                    <a:solidFill>
                      <a:schemeClr val="accent1"/>
                    </a:solidFill>
                  </a:tcPr>
                </a:tc>
                <a:tc>
                  <a:txBody>
                    <a:bodyPr/>
                    <a:lstStyle/>
                    <a:p>
                      <a:r>
                        <a:rPr lang="en-US" dirty="0" smtClean="0"/>
                        <a:t>Revenue Stability</a:t>
                      </a:r>
                      <a:endParaRPr lang="en-US" dirty="0"/>
                    </a:p>
                  </a:txBody>
                  <a:tcPr>
                    <a:solidFill>
                      <a:schemeClr val="accent1"/>
                    </a:solidFill>
                  </a:tcPr>
                </a:tc>
                <a:tc>
                  <a:txBody>
                    <a:bodyPr/>
                    <a:lstStyle/>
                    <a:p>
                      <a:r>
                        <a:rPr lang="en-US" dirty="0" smtClean="0"/>
                        <a:t>Bill Stability</a:t>
                      </a:r>
                      <a:endParaRPr lang="en-US" dirty="0"/>
                    </a:p>
                  </a:txBody>
                  <a:tcPr>
                    <a:solidFill>
                      <a:schemeClr val="accent1"/>
                    </a:solidFill>
                  </a:tcPr>
                </a:tc>
                <a:extLst>
                  <a:ext uri="{0D108BD9-81ED-4DB2-BD59-A6C34878D82A}">
                    <a16:rowId xmlns:a16="http://schemas.microsoft.com/office/drawing/2014/main" val="733914572"/>
                  </a:ext>
                </a:extLst>
              </a:tr>
              <a:tr h="602169">
                <a:tc>
                  <a:txBody>
                    <a:bodyPr/>
                    <a:lstStyle/>
                    <a:p>
                      <a:r>
                        <a:rPr lang="en-US" dirty="0" smtClean="0"/>
                        <a:t>TOU</a:t>
                      </a:r>
                      <a:endParaRPr lang="en-US" dirty="0"/>
                    </a:p>
                  </a:txBody>
                  <a:tcPr/>
                </a:tc>
                <a:tc>
                  <a:txBody>
                    <a:bodyPr/>
                    <a:lstStyle/>
                    <a:p>
                      <a:r>
                        <a:rPr lang="en-US" dirty="0" smtClean="0"/>
                        <a:t>M</a:t>
                      </a:r>
                      <a:endParaRPr lang="en-US" dirty="0"/>
                    </a:p>
                  </a:txBody>
                  <a:tcPr>
                    <a:solidFill>
                      <a:srgbClr val="CCFFCC"/>
                    </a:solidFill>
                  </a:tcPr>
                </a:tc>
                <a:tc>
                  <a:txBody>
                    <a:bodyPr/>
                    <a:lstStyle/>
                    <a:p>
                      <a:r>
                        <a:rPr lang="en-US" dirty="0" smtClean="0"/>
                        <a:t>M</a:t>
                      </a:r>
                      <a:endParaRPr lang="en-US" dirty="0"/>
                    </a:p>
                  </a:txBody>
                  <a:tcPr>
                    <a:solidFill>
                      <a:srgbClr val="CCFFCC"/>
                    </a:solidFill>
                  </a:tcPr>
                </a:tc>
                <a:tc>
                  <a:txBody>
                    <a:bodyPr/>
                    <a:lstStyle/>
                    <a:p>
                      <a:r>
                        <a:rPr lang="en-US" dirty="0" smtClean="0"/>
                        <a:t>M</a:t>
                      </a:r>
                      <a:endParaRPr lang="en-US" dirty="0"/>
                    </a:p>
                  </a:txBody>
                  <a:tcPr>
                    <a:solidFill>
                      <a:srgbClr val="CCFFCC"/>
                    </a:solidFill>
                  </a:tcPr>
                </a:tc>
                <a:tc>
                  <a:txBody>
                    <a:bodyPr/>
                    <a:lstStyle/>
                    <a:p>
                      <a:r>
                        <a:rPr lang="en-US" dirty="0" smtClean="0"/>
                        <a:t>M</a:t>
                      </a:r>
                      <a:endParaRPr lang="en-US" dirty="0"/>
                    </a:p>
                  </a:txBody>
                  <a:tcPr>
                    <a:solidFill>
                      <a:srgbClr val="CCFFCC"/>
                    </a:solidFill>
                  </a:tcPr>
                </a:tc>
                <a:tc>
                  <a:txBody>
                    <a:bodyPr/>
                    <a:lstStyle/>
                    <a:p>
                      <a:r>
                        <a:rPr lang="en-US" dirty="0" smtClean="0"/>
                        <a:t>M</a:t>
                      </a:r>
                      <a:endParaRPr lang="en-US" dirty="0"/>
                    </a:p>
                  </a:txBody>
                  <a:tcPr>
                    <a:solidFill>
                      <a:srgbClr val="CCFFCC"/>
                    </a:solidFill>
                  </a:tcPr>
                </a:tc>
                <a:extLst>
                  <a:ext uri="{0D108BD9-81ED-4DB2-BD59-A6C34878D82A}">
                    <a16:rowId xmlns:a16="http://schemas.microsoft.com/office/drawing/2014/main" val="2642877287"/>
                  </a:ext>
                </a:extLst>
              </a:tr>
              <a:tr h="616653">
                <a:tc>
                  <a:txBody>
                    <a:bodyPr/>
                    <a:lstStyle/>
                    <a:p>
                      <a:r>
                        <a:rPr lang="en-US" dirty="0" smtClean="0"/>
                        <a:t>CPP</a:t>
                      </a:r>
                      <a:endParaRPr lang="en-US" dirty="0"/>
                    </a:p>
                  </a:txBody>
                  <a:tcPr/>
                </a:tc>
                <a:tc>
                  <a:txBody>
                    <a:bodyPr/>
                    <a:lstStyle/>
                    <a:p>
                      <a:r>
                        <a:rPr lang="en-US" dirty="0" smtClean="0"/>
                        <a:t>M</a:t>
                      </a:r>
                      <a:endParaRPr lang="en-US" dirty="0"/>
                    </a:p>
                  </a:txBody>
                  <a:tcPr>
                    <a:solidFill>
                      <a:srgbClr val="CCFFCC"/>
                    </a:solidFill>
                  </a:tcPr>
                </a:tc>
                <a:tc>
                  <a:txBody>
                    <a:bodyPr/>
                    <a:lstStyle/>
                    <a:p>
                      <a:r>
                        <a:rPr lang="en-US" dirty="0" smtClean="0"/>
                        <a:t>L</a:t>
                      </a:r>
                      <a:endParaRPr lang="en-US" dirty="0"/>
                    </a:p>
                  </a:txBody>
                  <a:tcPr>
                    <a:solidFill>
                      <a:srgbClr val="FFFFCC"/>
                    </a:solidFill>
                  </a:tcPr>
                </a:tc>
                <a:tc>
                  <a:txBody>
                    <a:bodyPr/>
                    <a:lstStyle/>
                    <a:p>
                      <a:r>
                        <a:rPr lang="en-US" dirty="0" smtClean="0"/>
                        <a:t>M</a:t>
                      </a:r>
                      <a:endParaRPr lang="en-US" dirty="0"/>
                    </a:p>
                  </a:txBody>
                  <a:tcPr>
                    <a:solidFill>
                      <a:srgbClr val="CCFFCC"/>
                    </a:solidFill>
                  </a:tcPr>
                </a:tc>
                <a:tc>
                  <a:txBody>
                    <a:bodyPr/>
                    <a:lstStyle/>
                    <a:p>
                      <a:r>
                        <a:rPr lang="en-US" dirty="0" smtClean="0"/>
                        <a:t>M</a:t>
                      </a:r>
                      <a:endParaRPr lang="en-US" dirty="0"/>
                    </a:p>
                  </a:txBody>
                  <a:tcPr>
                    <a:solidFill>
                      <a:srgbClr val="CCFFCC"/>
                    </a:solidFill>
                  </a:tcPr>
                </a:tc>
                <a:tc>
                  <a:txBody>
                    <a:bodyPr/>
                    <a:lstStyle/>
                    <a:p>
                      <a:r>
                        <a:rPr lang="en-US" dirty="0" smtClean="0"/>
                        <a:t>L</a:t>
                      </a:r>
                      <a:endParaRPr lang="en-US" dirty="0"/>
                    </a:p>
                  </a:txBody>
                  <a:tcPr>
                    <a:solidFill>
                      <a:srgbClr val="FFFFCC"/>
                    </a:solidFill>
                  </a:tcPr>
                </a:tc>
                <a:extLst>
                  <a:ext uri="{0D108BD9-81ED-4DB2-BD59-A6C34878D82A}">
                    <a16:rowId xmlns:a16="http://schemas.microsoft.com/office/drawing/2014/main" val="2313955206"/>
                  </a:ext>
                </a:extLst>
              </a:tr>
              <a:tr h="618614">
                <a:tc>
                  <a:txBody>
                    <a:bodyPr/>
                    <a:lstStyle/>
                    <a:p>
                      <a:r>
                        <a:rPr lang="en-US" dirty="0" smtClean="0"/>
                        <a:t>PTR</a:t>
                      </a:r>
                      <a:endParaRPr lang="en-US" dirty="0"/>
                    </a:p>
                  </a:txBody>
                  <a:tcPr/>
                </a:tc>
                <a:tc>
                  <a:txBody>
                    <a:bodyPr/>
                    <a:lstStyle/>
                    <a:p>
                      <a:r>
                        <a:rPr lang="en-US" dirty="0" smtClean="0"/>
                        <a:t>L</a:t>
                      </a:r>
                      <a:endParaRPr lang="en-US" dirty="0"/>
                    </a:p>
                  </a:txBody>
                  <a:tcPr>
                    <a:solidFill>
                      <a:srgbClr val="FFFFCC"/>
                    </a:solidFill>
                  </a:tcPr>
                </a:tc>
                <a:tc>
                  <a:txBody>
                    <a:bodyPr/>
                    <a:lstStyle/>
                    <a:p>
                      <a:r>
                        <a:rPr lang="en-US" dirty="0" smtClean="0"/>
                        <a:t>H</a:t>
                      </a:r>
                      <a:endParaRPr lang="en-US" dirty="0"/>
                    </a:p>
                  </a:txBody>
                  <a:tcPr>
                    <a:solidFill>
                      <a:srgbClr val="92D050"/>
                    </a:solidFill>
                  </a:tcPr>
                </a:tc>
                <a:tc>
                  <a:txBody>
                    <a:bodyPr/>
                    <a:lstStyle/>
                    <a:p>
                      <a:r>
                        <a:rPr lang="en-US" dirty="0" smtClean="0"/>
                        <a:t>H</a:t>
                      </a:r>
                      <a:endParaRPr lang="en-US" dirty="0"/>
                    </a:p>
                  </a:txBody>
                  <a:tcPr>
                    <a:solidFill>
                      <a:srgbClr val="92D050"/>
                    </a:solidFill>
                  </a:tcPr>
                </a:tc>
                <a:tc>
                  <a:txBody>
                    <a:bodyPr/>
                    <a:lstStyle/>
                    <a:p>
                      <a:r>
                        <a:rPr lang="en-US" dirty="0" smtClean="0"/>
                        <a:t>L</a:t>
                      </a:r>
                      <a:endParaRPr lang="en-US" dirty="0"/>
                    </a:p>
                  </a:txBody>
                  <a:tcPr>
                    <a:solidFill>
                      <a:srgbClr val="FFFFCC"/>
                    </a:solidFill>
                  </a:tcPr>
                </a:tc>
                <a:tc>
                  <a:txBody>
                    <a:bodyPr/>
                    <a:lstStyle/>
                    <a:p>
                      <a:r>
                        <a:rPr lang="en-US" dirty="0" smtClean="0"/>
                        <a:t>H</a:t>
                      </a:r>
                      <a:endParaRPr lang="en-US" dirty="0"/>
                    </a:p>
                  </a:txBody>
                  <a:tcPr>
                    <a:solidFill>
                      <a:srgbClr val="92D050"/>
                    </a:solidFill>
                  </a:tcPr>
                </a:tc>
                <a:extLst>
                  <a:ext uri="{0D108BD9-81ED-4DB2-BD59-A6C34878D82A}">
                    <a16:rowId xmlns:a16="http://schemas.microsoft.com/office/drawing/2014/main" val="2486119965"/>
                  </a:ext>
                </a:extLst>
              </a:tr>
              <a:tr h="602169">
                <a:tc>
                  <a:txBody>
                    <a:bodyPr/>
                    <a:lstStyle/>
                    <a:p>
                      <a:r>
                        <a:rPr lang="en-US" dirty="0" smtClean="0"/>
                        <a:t>RTP</a:t>
                      </a:r>
                      <a:endParaRPr lang="en-US" dirty="0"/>
                    </a:p>
                  </a:txBody>
                  <a:tcPr/>
                </a:tc>
                <a:tc>
                  <a:txBody>
                    <a:bodyPr/>
                    <a:lstStyle/>
                    <a:p>
                      <a:r>
                        <a:rPr lang="en-US" dirty="0" smtClean="0"/>
                        <a:t>H</a:t>
                      </a:r>
                      <a:endParaRPr lang="en-US" dirty="0"/>
                    </a:p>
                  </a:txBody>
                  <a:tcPr>
                    <a:solidFill>
                      <a:srgbClr val="92D050"/>
                    </a:solidFill>
                  </a:tcPr>
                </a:tc>
                <a:tc>
                  <a:txBody>
                    <a:bodyPr/>
                    <a:lstStyle/>
                    <a:p>
                      <a:r>
                        <a:rPr lang="en-US" dirty="0" smtClean="0"/>
                        <a:t>L</a:t>
                      </a:r>
                      <a:endParaRPr lang="en-US" dirty="0"/>
                    </a:p>
                  </a:txBody>
                  <a:tcPr>
                    <a:solidFill>
                      <a:srgbClr val="FFFFCC"/>
                    </a:solidFill>
                  </a:tcPr>
                </a:tc>
                <a:tc>
                  <a:txBody>
                    <a:bodyPr/>
                    <a:lstStyle/>
                    <a:p>
                      <a:r>
                        <a:rPr lang="en-US" dirty="0" smtClean="0"/>
                        <a:t>L</a:t>
                      </a:r>
                      <a:endParaRPr lang="en-US" dirty="0"/>
                    </a:p>
                  </a:txBody>
                  <a:tcPr>
                    <a:solidFill>
                      <a:srgbClr val="FFFFCC"/>
                    </a:solidFill>
                  </a:tcPr>
                </a:tc>
                <a:tc>
                  <a:txBody>
                    <a:bodyPr/>
                    <a:lstStyle/>
                    <a:p>
                      <a:r>
                        <a:rPr lang="en-US" dirty="0" smtClean="0"/>
                        <a:t>H</a:t>
                      </a:r>
                      <a:endParaRPr lang="en-US" dirty="0"/>
                    </a:p>
                  </a:txBody>
                  <a:tcPr>
                    <a:solidFill>
                      <a:srgbClr val="92D050"/>
                    </a:solidFill>
                  </a:tcPr>
                </a:tc>
                <a:tc>
                  <a:txBody>
                    <a:bodyPr/>
                    <a:lstStyle/>
                    <a:p>
                      <a:r>
                        <a:rPr lang="en-US" dirty="0" smtClean="0"/>
                        <a:t>L</a:t>
                      </a:r>
                      <a:endParaRPr lang="en-US" dirty="0"/>
                    </a:p>
                  </a:txBody>
                  <a:tcPr>
                    <a:solidFill>
                      <a:srgbClr val="FFFFCC"/>
                    </a:solidFill>
                  </a:tcPr>
                </a:tc>
                <a:extLst>
                  <a:ext uri="{0D108BD9-81ED-4DB2-BD59-A6C34878D82A}">
                    <a16:rowId xmlns:a16="http://schemas.microsoft.com/office/drawing/2014/main" val="1268115859"/>
                  </a:ext>
                </a:extLst>
              </a:tr>
              <a:tr h="678625">
                <a:tc>
                  <a:txBody>
                    <a:bodyPr/>
                    <a:lstStyle/>
                    <a:p>
                      <a:r>
                        <a:rPr lang="en-US" dirty="0" smtClean="0"/>
                        <a:t>Three-part rate</a:t>
                      </a:r>
                      <a:endParaRPr lang="en-US" dirty="0"/>
                    </a:p>
                  </a:txBody>
                  <a:tcPr/>
                </a:tc>
                <a:tc>
                  <a:txBody>
                    <a:bodyPr/>
                    <a:lstStyle/>
                    <a:p>
                      <a:r>
                        <a:rPr lang="en-US" dirty="0" smtClean="0"/>
                        <a:t>H</a:t>
                      </a:r>
                      <a:endParaRPr lang="en-US" dirty="0"/>
                    </a:p>
                  </a:txBody>
                  <a:tcPr>
                    <a:solidFill>
                      <a:srgbClr val="92D050"/>
                    </a:solidFill>
                  </a:tcPr>
                </a:tc>
                <a:tc>
                  <a:txBody>
                    <a:bodyPr/>
                    <a:lstStyle/>
                    <a:p>
                      <a:r>
                        <a:rPr lang="en-US" dirty="0" smtClean="0"/>
                        <a:t>L</a:t>
                      </a:r>
                      <a:endParaRPr lang="en-US" dirty="0"/>
                    </a:p>
                  </a:txBody>
                  <a:tcPr>
                    <a:solidFill>
                      <a:srgbClr val="FFFFCC"/>
                    </a:solidFill>
                  </a:tcPr>
                </a:tc>
                <a:tc>
                  <a:txBody>
                    <a:bodyPr/>
                    <a:lstStyle/>
                    <a:p>
                      <a:r>
                        <a:rPr lang="en-US" dirty="0" smtClean="0"/>
                        <a:t>L</a:t>
                      </a:r>
                      <a:endParaRPr lang="en-US" dirty="0"/>
                    </a:p>
                  </a:txBody>
                  <a:tcPr>
                    <a:solidFill>
                      <a:srgbClr val="FFFFCC"/>
                    </a:solidFill>
                  </a:tcPr>
                </a:tc>
                <a:tc>
                  <a:txBody>
                    <a:bodyPr/>
                    <a:lstStyle/>
                    <a:p>
                      <a:r>
                        <a:rPr lang="en-US" dirty="0" smtClean="0"/>
                        <a:t>H</a:t>
                      </a:r>
                      <a:endParaRPr lang="en-US" dirty="0"/>
                    </a:p>
                  </a:txBody>
                  <a:tcPr>
                    <a:solidFill>
                      <a:srgbClr val="92D050"/>
                    </a:solidFill>
                  </a:tcPr>
                </a:tc>
                <a:tc>
                  <a:txBody>
                    <a:bodyPr/>
                    <a:lstStyle/>
                    <a:p>
                      <a:r>
                        <a:rPr lang="en-US" dirty="0" smtClean="0"/>
                        <a:t>L</a:t>
                      </a:r>
                      <a:endParaRPr lang="en-US" dirty="0"/>
                    </a:p>
                  </a:txBody>
                  <a:tcPr>
                    <a:solidFill>
                      <a:srgbClr val="FFFFCC"/>
                    </a:solidFill>
                  </a:tcPr>
                </a:tc>
                <a:extLst>
                  <a:ext uri="{0D108BD9-81ED-4DB2-BD59-A6C34878D82A}">
                    <a16:rowId xmlns:a16="http://schemas.microsoft.com/office/drawing/2014/main" val="1405397436"/>
                  </a:ext>
                </a:extLst>
              </a:tr>
              <a:tr h="932278">
                <a:tc>
                  <a:txBody>
                    <a:bodyPr/>
                    <a:lstStyle/>
                    <a:p>
                      <a:r>
                        <a:rPr lang="en-US" dirty="0" smtClean="0"/>
                        <a:t>Fixed</a:t>
                      </a:r>
                      <a:r>
                        <a:rPr lang="en-US" baseline="0" dirty="0" smtClean="0"/>
                        <a:t> bill with incentives</a:t>
                      </a:r>
                      <a:endParaRPr lang="en-US" dirty="0"/>
                    </a:p>
                  </a:txBody>
                  <a:tcPr/>
                </a:tc>
                <a:tc>
                  <a:txBody>
                    <a:bodyPr/>
                    <a:lstStyle/>
                    <a:p>
                      <a:r>
                        <a:rPr lang="en-US" dirty="0" smtClean="0"/>
                        <a:t>L</a:t>
                      </a:r>
                      <a:endParaRPr lang="en-US" dirty="0"/>
                    </a:p>
                  </a:txBody>
                  <a:tcPr>
                    <a:solidFill>
                      <a:srgbClr val="FFFFCC"/>
                    </a:solidFill>
                  </a:tcPr>
                </a:tc>
                <a:tc>
                  <a:txBody>
                    <a:bodyPr/>
                    <a:lstStyle/>
                    <a:p>
                      <a:r>
                        <a:rPr lang="en-US" dirty="0" smtClean="0"/>
                        <a:t>H</a:t>
                      </a:r>
                      <a:endParaRPr lang="en-US" dirty="0"/>
                    </a:p>
                  </a:txBody>
                  <a:tcPr>
                    <a:solidFill>
                      <a:srgbClr val="92D050"/>
                    </a:solidFill>
                  </a:tcPr>
                </a:tc>
                <a:tc>
                  <a:txBody>
                    <a:bodyPr/>
                    <a:lstStyle/>
                    <a:p>
                      <a:r>
                        <a:rPr lang="en-US" dirty="0" smtClean="0"/>
                        <a:t>M</a:t>
                      </a:r>
                      <a:endParaRPr lang="en-US" dirty="0"/>
                    </a:p>
                  </a:txBody>
                  <a:tcPr>
                    <a:solidFill>
                      <a:srgbClr val="CCFFCC"/>
                    </a:solidFill>
                  </a:tcPr>
                </a:tc>
                <a:tc>
                  <a:txBody>
                    <a:bodyPr/>
                    <a:lstStyle/>
                    <a:p>
                      <a:r>
                        <a:rPr lang="en-US" dirty="0" smtClean="0"/>
                        <a:t>H</a:t>
                      </a:r>
                      <a:endParaRPr lang="en-US" dirty="0"/>
                    </a:p>
                  </a:txBody>
                  <a:tcPr>
                    <a:solidFill>
                      <a:srgbClr val="92D050"/>
                    </a:solidFill>
                  </a:tcPr>
                </a:tc>
                <a:tc>
                  <a:txBody>
                    <a:bodyPr/>
                    <a:lstStyle/>
                    <a:p>
                      <a:r>
                        <a:rPr lang="en-US" dirty="0" smtClean="0"/>
                        <a:t>H</a:t>
                      </a:r>
                      <a:endParaRPr lang="en-US" dirty="0"/>
                    </a:p>
                  </a:txBody>
                  <a:tcPr>
                    <a:solidFill>
                      <a:srgbClr val="92D050"/>
                    </a:solidFill>
                  </a:tcPr>
                </a:tc>
                <a:extLst>
                  <a:ext uri="{0D108BD9-81ED-4DB2-BD59-A6C34878D82A}">
                    <a16:rowId xmlns:a16="http://schemas.microsoft.com/office/drawing/2014/main" val="3681762761"/>
                  </a:ext>
                </a:extLst>
              </a:tr>
            </a:tbl>
          </a:graphicData>
        </a:graphic>
      </p:graphicFrame>
    </p:spTree>
    <p:extLst>
      <p:ext uri="{BB962C8B-B14F-4D97-AF65-F5344CB8AC3E}">
        <p14:creationId xmlns:p14="http://schemas.microsoft.com/office/powerpoint/2010/main" val="153475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3900" y="1352329"/>
            <a:ext cx="9197340" cy="4743099"/>
          </a:xfrm>
          <a:prstGeom prst="rect">
            <a:avLst/>
          </a:prstGeom>
        </p:spPr>
      </p:pic>
      <p:sp>
        <p:nvSpPr>
          <p:cNvPr id="4" name="Title 3"/>
          <p:cNvSpPr>
            <a:spLocks noGrp="1"/>
          </p:cNvSpPr>
          <p:nvPr>
            <p:ph type="title"/>
          </p:nvPr>
        </p:nvSpPr>
        <p:spPr>
          <a:xfrm>
            <a:off x="576537" y="304800"/>
            <a:ext cx="9870483" cy="786607"/>
          </a:xfrm>
        </p:spPr>
        <p:txBody>
          <a:bodyPr>
            <a:noAutofit/>
          </a:bodyPr>
          <a:lstStyle/>
          <a:p>
            <a:r>
              <a:rPr lang="en-US" sz="2600" dirty="0"/>
              <a:t>Residential </a:t>
            </a:r>
            <a:r>
              <a:rPr lang="en-US" sz="2600" dirty="0" smtClean="0"/>
              <a:t>TVRs </a:t>
            </a:r>
            <a:r>
              <a:rPr lang="en-US" sz="2600" dirty="0"/>
              <a:t>have been deployed around </a:t>
            </a:r>
            <a:r>
              <a:rPr lang="en-US" sz="2600" dirty="0" smtClean="0"/>
              <a:t>North America and the rest of the world</a:t>
            </a:r>
            <a:endParaRPr lang="en-US" sz="2600"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20</a:t>
            </a:fld>
            <a:endParaRPr lang="en-US" dirty="0"/>
          </a:p>
        </p:txBody>
      </p:sp>
    </p:spTree>
    <p:extLst>
      <p:ext uri="{BB962C8B-B14F-4D97-AF65-F5344CB8AC3E}">
        <p14:creationId xmlns:p14="http://schemas.microsoft.com/office/powerpoint/2010/main" val="3983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7" name="Text Placeholder 6"/>
          <p:cNvSpPr>
            <a:spLocks noGrp="1"/>
          </p:cNvSpPr>
          <p:nvPr>
            <p:ph type="body" sz="quarter" idx="16"/>
          </p:nvPr>
        </p:nvSpPr>
        <p:spPr>
          <a:xfrm>
            <a:off x="568960" y="1352869"/>
            <a:ext cx="10792604" cy="4995862"/>
          </a:xfrm>
        </p:spPr>
        <p:txBody>
          <a:bodyPr vert="horz" lIns="0" tIns="182880" rIns="91440" bIns="45720" rtlCol="0" anchor="t">
            <a:noAutofit/>
          </a:bodyPr>
          <a:lstStyle/>
          <a:p>
            <a:r>
              <a:rPr lang="en-US" dirty="0"/>
              <a:t>The following utilities have or will transition to default or mandatory TOU, or otherwise have achieved high levels of opt-in participation</a:t>
            </a:r>
          </a:p>
          <a:p>
            <a:pPr marL="86995" indent="-86995"/>
            <a:r>
              <a:rPr lang="en-US" b="1" dirty="0"/>
              <a:t>Default TOU (8)</a:t>
            </a:r>
            <a:endParaRPr lang="en-US" b="1" dirty="0">
              <a:cs typeface="Calibri"/>
            </a:endParaRPr>
          </a:p>
          <a:p>
            <a:pPr lvl="1"/>
            <a:r>
              <a:rPr lang="en-US" dirty="0"/>
              <a:t>Ameren, California IOUs (SCE, PG&amp;E SDG&amp;E), DTE, LIPA, SMUD, Xcel Energy (CO)</a:t>
            </a:r>
            <a:endParaRPr lang="en-US" dirty="0">
              <a:cs typeface="Calibri"/>
            </a:endParaRPr>
          </a:p>
          <a:p>
            <a:r>
              <a:rPr lang="en-US" b="1" dirty="0"/>
              <a:t>Mandatory TOU (2)</a:t>
            </a:r>
          </a:p>
          <a:p>
            <a:pPr lvl="1"/>
            <a:r>
              <a:rPr lang="en-US" dirty="0"/>
              <a:t>Consumers Energy, Fort Collins Utilities</a:t>
            </a:r>
          </a:p>
          <a:p>
            <a:r>
              <a:rPr lang="en-US" b="1" dirty="0"/>
              <a:t>Opt-in with high participation (2)</a:t>
            </a:r>
          </a:p>
          <a:p>
            <a:pPr lvl="1"/>
            <a:r>
              <a:rPr lang="en-US" dirty="0"/>
              <a:t>Arizona Public Service, Salt River </a:t>
            </a:r>
            <a:r>
              <a:rPr lang="en-US" dirty="0" smtClean="0"/>
              <a:t>Project</a:t>
            </a:r>
            <a:endParaRPr lang="en-US" dirty="0"/>
          </a:p>
        </p:txBody>
      </p:sp>
      <p:sp>
        <p:nvSpPr>
          <p:cNvPr id="6" name="Title 5"/>
          <p:cNvSpPr>
            <a:spLocks noGrp="1"/>
          </p:cNvSpPr>
          <p:nvPr>
            <p:ph type="title"/>
          </p:nvPr>
        </p:nvSpPr>
        <p:spPr/>
        <p:txBody>
          <a:bodyPr/>
          <a:lstStyle/>
          <a:p>
            <a:r>
              <a:rPr lang="en-US"/>
              <a:t>There is a trend toward large scale TOU rollouts</a:t>
            </a:r>
          </a:p>
        </p:txBody>
      </p:sp>
    </p:spTree>
    <p:extLst>
      <p:ext uri="{BB962C8B-B14F-4D97-AF65-F5344CB8AC3E}">
        <p14:creationId xmlns:p14="http://schemas.microsoft.com/office/powerpoint/2010/main" val="166465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981" y="311358"/>
            <a:ext cx="10196019" cy="684454"/>
          </a:xfrm>
        </p:spPr>
        <p:txBody>
          <a:bodyPr>
            <a:noAutofit/>
          </a:bodyPr>
          <a:lstStyle/>
          <a:p>
            <a:pPr marL="111125" lvl="1" algn="l" defTabSz="457200" rtl="0">
              <a:lnSpc>
                <a:spcPct val="80000"/>
              </a:lnSpc>
              <a:spcBef>
                <a:spcPct val="0"/>
              </a:spcBef>
            </a:pPr>
            <a:r>
              <a:rPr lang="en-US" sz="2400" kern="1200" dirty="0">
                <a:solidFill>
                  <a:schemeClr val="accent1"/>
                </a:solidFill>
                <a:latin typeface="Calibri" panose="020F0502020204030204" pitchFamily="34" charset="0"/>
                <a:ea typeface="+mj-ea"/>
                <a:cs typeface="Calibri" panose="020F0502020204030204" pitchFamily="34" charset="0"/>
              </a:rPr>
              <a:t>While there are a handful of states offering default TVRs on a mandatory or default basis, TVRs are most commonly offered as opt-in rates at this time</a:t>
            </a:r>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22</a:t>
            </a:fld>
            <a:endParaRPr lang="en-US" dirty="0" smtClean="0"/>
          </a:p>
        </p:txBody>
      </p:sp>
      <p:pic>
        <p:nvPicPr>
          <p:cNvPr id="8" name="Picture 7"/>
          <p:cNvPicPr>
            <a:picLocks noChangeAspect="1"/>
          </p:cNvPicPr>
          <p:nvPr/>
        </p:nvPicPr>
        <p:blipFill>
          <a:blip r:embed="rId2"/>
          <a:stretch>
            <a:fillRect/>
          </a:stretch>
        </p:blipFill>
        <p:spPr>
          <a:xfrm>
            <a:off x="433881" y="1793343"/>
            <a:ext cx="5374904" cy="3016613"/>
          </a:xfrm>
          <a:prstGeom prst="rect">
            <a:avLst/>
          </a:prstGeom>
        </p:spPr>
      </p:pic>
      <p:sp>
        <p:nvSpPr>
          <p:cNvPr id="7" name="Text Placeholder 6"/>
          <p:cNvSpPr>
            <a:spLocks noGrp="1"/>
          </p:cNvSpPr>
          <p:nvPr>
            <p:ph type="body" sz="quarter" idx="16"/>
          </p:nvPr>
        </p:nvSpPr>
        <p:spPr>
          <a:xfrm>
            <a:off x="6548438" y="4454084"/>
            <a:ext cx="5067211" cy="1929428"/>
          </a:xfrm>
        </p:spPr>
        <p:txBody>
          <a:bodyPr/>
          <a:lstStyle/>
          <a:p>
            <a:pPr marL="285750" lvl="1" indent="-285750">
              <a:buFont typeface="Arial" panose="020B0604020202020204" pitchFamily="34" charset="0"/>
              <a:buChar char="•"/>
            </a:pPr>
            <a:r>
              <a:rPr lang="en-US" sz="1600" dirty="0"/>
              <a:t>A DOE Meta </a:t>
            </a:r>
            <a:r>
              <a:rPr lang="en-US" sz="1600" dirty="0" smtClean="0"/>
              <a:t>Study (*) </a:t>
            </a:r>
            <a:r>
              <a:rPr lang="en-US" sz="1600" dirty="0"/>
              <a:t>on 10 TVR pilots found that, while adoption and enrollment rates are lower under </a:t>
            </a:r>
            <a:r>
              <a:rPr lang="en-US" sz="1600" dirty="0" smtClean="0"/>
              <a:t>opt-in </a:t>
            </a:r>
            <a:r>
              <a:rPr lang="en-US" sz="1600" dirty="0"/>
              <a:t>deployment compared to opt-out, </a:t>
            </a:r>
            <a:r>
              <a:rPr lang="en-US" sz="1600" dirty="0" smtClean="0"/>
              <a:t>retention </a:t>
            </a:r>
            <a:r>
              <a:rPr lang="en-US" sz="1600" dirty="0"/>
              <a:t>is slightly </a:t>
            </a:r>
            <a:r>
              <a:rPr lang="en-US" sz="1600" dirty="0" smtClean="0"/>
              <a:t>higher</a:t>
            </a:r>
          </a:p>
          <a:p>
            <a:pPr marL="285750" lvl="1" indent="-285750">
              <a:buFont typeface="Arial" panose="020B0604020202020204" pitchFamily="34" charset="0"/>
              <a:buChar char="•"/>
            </a:pPr>
            <a:endParaRPr lang="en-US" sz="1000" dirty="0" smtClean="0"/>
          </a:p>
          <a:p>
            <a:pPr marL="0" lvl="1" indent="0">
              <a:buNone/>
            </a:pPr>
            <a:r>
              <a:rPr lang="en-US" sz="1000" dirty="0"/>
              <a:t>(*)DOE LBNL, “Final Report on Customer Acceptance, Retention, and Response to </a:t>
            </a:r>
            <a:r>
              <a:rPr lang="en-US" sz="1000" dirty="0" smtClean="0"/>
              <a:t>Time Based </a:t>
            </a:r>
            <a:r>
              <a:rPr lang="en-US" sz="1000" dirty="0"/>
              <a:t>Rates from the Consumer Behavior Studies </a:t>
            </a:r>
            <a:r>
              <a:rPr lang="en-US" sz="1000" dirty="0" smtClean="0"/>
              <a:t>, November 2016</a:t>
            </a:r>
          </a:p>
          <a:p>
            <a:pPr marL="0" lvl="1" indent="0">
              <a:buNone/>
            </a:pPr>
            <a:r>
              <a:rPr lang="en-US" sz="1000" dirty="0">
                <a:hlinkClick r:id="rId3"/>
              </a:rPr>
              <a:t>https://</a:t>
            </a:r>
            <a:r>
              <a:rPr lang="en-US" sz="1000" dirty="0" smtClean="0">
                <a:hlinkClick r:id="rId3"/>
              </a:rPr>
              <a:t>www.energy.gov/sites/prod/files/2017/01/f34/CBS_Final_Program_Impact_Report_20161107.pdf</a:t>
            </a:r>
            <a:endParaRPr lang="en-US" sz="1000" dirty="0" smtClean="0"/>
          </a:p>
          <a:p>
            <a:pPr marL="0" lvl="1" indent="0">
              <a:buNone/>
            </a:pPr>
            <a:endParaRPr lang="en-US" sz="1000" dirty="0"/>
          </a:p>
          <a:p>
            <a:pPr marL="0" lvl="1" indent="0">
              <a:buNone/>
            </a:pPr>
            <a:endParaRPr lang="en-US" sz="1000" dirty="0"/>
          </a:p>
          <a:p>
            <a:endParaRPr lang="en-US" dirty="0" smtClean="0"/>
          </a:p>
          <a:p>
            <a:endParaRPr lang="en-US" dirty="0"/>
          </a:p>
        </p:txBody>
      </p:sp>
      <p:sp>
        <p:nvSpPr>
          <p:cNvPr id="11" name="TextBox 10"/>
          <p:cNvSpPr txBox="1"/>
          <p:nvPr/>
        </p:nvSpPr>
        <p:spPr>
          <a:xfrm>
            <a:off x="5808785" y="1372503"/>
            <a:ext cx="6076060" cy="307777"/>
          </a:xfrm>
          <a:prstGeom prst="rect">
            <a:avLst/>
          </a:prstGeom>
          <a:noFill/>
        </p:spPr>
        <p:txBody>
          <a:bodyPr wrap="square" rtlCol="0">
            <a:spAutoFit/>
          </a:bodyPr>
          <a:lstStyle/>
          <a:p>
            <a:pPr algn="ctr"/>
            <a:r>
              <a:rPr lang="en-US" sz="1400" b="1" dirty="0" smtClean="0">
                <a:solidFill>
                  <a:schemeClr val="tx2"/>
                </a:solidFill>
              </a:rPr>
              <a:t>Retention Rates by Treatment Type: Opt-in vs. Opt-out</a:t>
            </a:r>
            <a:endParaRPr lang="en-US" sz="1200" dirty="0"/>
          </a:p>
        </p:txBody>
      </p:sp>
      <p:pic>
        <p:nvPicPr>
          <p:cNvPr id="12" name="Picture 11"/>
          <p:cNvPicPr>
            <a:picLocks noChangeAspect="1"/>
          </p:cNvPicPr>
          <p:nvPr/>
        </p:nvPicPr>
        <p:blipFill>
          <a:blip r:embed="rId4"/>
          <a:stretch>
            <a:fillRect/>
          </a:stretch>
        </p:blipFill>
        <p:spPr>
          <a:xfrm>
            <a:off x="6605507" y="1693556"/>
            <a:ext cx="4470769" cy="2870218"/>
          </a:xfrm>
          <a:prstGeom prst="rect">
            <a:avLst/>
          </a:prstGeom>
        </p:spPr>
      </p:pic>
      <p:sp>
        <p:nvSpPr>
          <p:cNvPr id="15" name="TextBox 14"/>
          <p:cNvSpPr txBox="1"/>
          <p:nvPr/>
        </p:nvSpPr>
        <p:spPr>
          <a:xfrm>
            <a:off x="113137" y="1280171"/>
            <a:ext cx="6076060" cy="492443"/>
          </a:xfrm>
          <a:prstGeom prst="rect">
            <a:avLst/>
          </a:prstGeom>
          <a:noFill/>
        </p:spPr>
        <p:txBody>
          <a:bodyPr wrap="square" rtlCol="0">
            <a:spAutoFit/>
          </a:bodyPr>
          <a:lstStyle/>
          <a:p>
            <a:pPr algn="ctr"/>
            <a:r>
              <a:rPr lang="en-US" sz="1400" b="1" dirty="0" smtClean="0">
                <a:solidFill>
                  <a:schemeClr val="tx2"/>
                </a:solidFill>
              </a:rPr>
              <a:t>Enrollment in Time-Varying Rates</a:t>
            </a:r>
          </a:p>
          <a:p>
            <a:pPr algn="ctr"/>
            <a:r>
              <a:rPr lang="en-US" sz="1200" dirty="0" smtClean="0"/>
              <a:t>(Average </a:t>
            </a:r>
            <a:r>
              <a:rPr lang="en-US" sz="1200" dirty="0"/>
              <a:t>Across 6 Market Research Studies and 14 Full Scale </a:t>
            </a:r>
            <a:r>
              <a:rPr lang="en-US" sz="1200" dirty="0" smtClean="0"/>
              <a:t>Deployments)</a:t>
            </a:r>
            <a:endParaRPr lang="en-US" sz="1200" dirty="0"/>
          </a:p>
        </p:txBody>
      </p:sp>
      <p:sp>
        <p:nvSpPr>
          <p:cNvPr id="16" name="TextBox 15"/>
          <p:cNvSpPr txBox="1"/>
          <p:nvPr/>
        </p:nvSpPr>
        <p:spPr>
          <a:xfrm>
            <a:off x="508000" y="4772709"/>
            <a:ext cx="560705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2"/>
                </a:solidFill>
              </a:rPr>
              <a:t>TVR opt-in rates </a:t>
            </a:r>
            <a:r>
              <a:rPr lang="en-US" sz="1600" dirty="0"/>
              <a:t>are around 20% for residential and 15% for C&amp;I customers</a:t>
            </a:r>
          </a:p>
          <a:p>
            <a:pPr marL="285750" indent="-285750">
              <a:buFont typeface="Arial" panose="020B0604020202020204" pitchFamily="34" charset="0"/>
              <a:buChar char="•"/>
            </a:pPr>
            <a:r>
              <a:rPr lang="en-US" sz="1600" b="1" dirty="0">
                <a:solidFill>
                  <a:schemeClr val="tx2"/>
                </a:solidFill>
              </a:rPr>
              <a:t>TVR opt-out rates </a:t>
            </a:r>
            <a:r>
              <a:rPr lang="en-US" sz="1600" dirty="0"/>
              <a:t>are around 85% for residential and 70% for C&amp;I customers</a:t>
            </a:r>
          </a:p>
        </p:txBody>
      </p:sp>
    </p:spTree>
    <p:extLst>
      <p:ext uri="{BB962C8B-B14F-4D97-AF65-F5344CB8AC3E}">
        <p14:creationId xmlns:p14="http://schemas.microsoft.com/office/powerpoint/2010/main" val="132385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350031"/>
            <a:ext cx="11164718" cy="496349"/>
          </a:xfrm>
        </p:spPr>
        <p:txBody>
          <a:bodyPr>
            <a:normAutofit fontScale="90000"/>
          </a:bodyPr>
          <a:lstStyle/>
          <a:p>
            <a:r>
              <a:rPr lang="en-US" sz="2600" dirty="0"/>
              <a:t>There is compelling evidence from </a:t>
            </a:r>
            <a:r>
              <a:rPr lang="en-US" sz="2600" dirty="0" smtClean="0"/>
              <a:t>~400 treatments that </a:t>
            </a:r>
            <a:r>
              <a:rPr lang="en-US" sz="2600" dirty="0"/>
              <a:t>customers respond to </a:t>
            </a:r>
            <a:r>
              <a:rPr lang="en-US" sz="2600" dirty="0" smtClean="0"/>
              <a:t>TVRs</a:t>
            </a:r>
            <a:endParaRPr lang="en-US" sz="2600"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23</a:t>
            </a:fld>
            <a:endParaRPr lang="en-US" dirty="0"/>
          </a:p>
        </p:txBody>
      </p:sp>
      <p:pic>
        <p:nvPicPr>
          <p:cNvPr id="7" name="Picture 6"/>
          <p:cNvPicPr>
            <a:picLocks noChangeAspect="1"/>
          </p:cNvPicPr>
          <p:nvPr/>
        </p:nvPicPr>
        <p:blipFill>
          <a:blip r:embed="rId2"/>
          <a:stretch>
            <a:fillRect/>
          </a:stretch>
        </p:blipFill>
        <p:spPr>
          <a:xfrm>
            <a:off x="580046" y="1262097"/>
            <a:ext cx="9948373" cy="5094253"/>
          </a:xfrm>
          <a:prstGeom prst="rect">
            <a:avLst/>
          </a:prstGeom>
        </p:spPr>
      </p:pic>
    </p:spTree>
    <p:extLst>
      <p:ext uri="{BB962C8B-B14F-4D97-AF65-F5344CB8AC3E}">
        <p14:creationId xmlns:p14="http://schemas.microsoft.com/office/powerpoint/2010/main" val="37254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6499" y="1791681"/>
            <a:ext cx="6114666" cy="4442721"/>
          </a:xfrm>
          <a:prstGeom prst="rect">
            <a:avLst/>
          </a:prstGeom>
        </p:spPr>
      </p:pic>
      <p:sp>
        <p:nvSpPr>
          <p:cNvPr id="4" name="Title 3"/>
          <p:cNvSpPr>
            <a:spLocks noGrp="1"/>
          </p:cNvSpPr>
          <p:nvPr>
            <p:ph type="title"/>
          </p:nvPr>
        </p:nvSpPr>
        <p:spPr>
          <a:xfrm>
            <a:off x="552609" y="307536"/>
            <a:ext cx="10085549" cy="572568"/>
          </a:xfrm>
        </p:spPr>
        <p:txBody>
          <a:bodyPr>
            <a:noAutofit/>
          </a:bodyPr>
          <a:lstStyle/>
          <a:p>
            <a:r>
              <a:rPr lang="en-US" sz="2400" dirty="0" smtClean="0"/>
              <a:t>As the </a:t>
            </a:r>
            <a:r>
              <a:rPr lang="en-US" sz="2400" dirty="0"/>
              <a:t>P/OP ratio </a:t>
            </a:r>
            <a:r>
              <a:rPr lang="en-US" sz="2400" dirty="0" smtClean="0"/>
              <a:t>increases, peak load impacts increase at </a:t>
            </a:r>
            <a:r>
              <a:rPr lang="en-US" sz="2400" dirty="0"/>
              <a:t>a decreasing rate</a:t>
            </a:r>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24</a:t>
            </a:fld>
            <a:endParaRPr lang="en-US" dirty="0" smtClean="0"/>
          </a:p>
        </p:txBody>
      </p:sp>
      <p:sp>
        <p:nvSpPr>
          <p:cNvPr id="8" name="TextBox 7"/>
          <p:cNvSpPr txBox="1"/>
          <p:nvPr/>
        </p:nvSpPr>
        <p:spPr>
          <a:xfrm>
            <a:off x="3451581" y="2359379"/>
            <a:ext cx="2299856" cy="584775"/>
          </a:xfrm>
          <a:prstGeom prst="rect">
            <a:avLst/>
          </a:prstGeom>
          <a:noFill/>
        </p:spPr>
        <p:txBody>
          <a:bodyPr wrap="square" rtlCol="0">
            <a:spAutoFit/>
          </a:bodyPr>
          <a:lstStyle/>
          <a:p>
            <a:r>
              <a:rPr lang="en-US" sz="1600" b="1" dirty="0" smtClean="0">
                <a:solidFill>
                  <a:schemeClr val="accent2"/>
                </a:solidFill>
              </a:rPr>
              <a:t>TVRs with Technology/Information</a:t>
            </a:r>
            <a:endParaRPr lang="en-US" sz="1600" b="1" dirty="0">
              <a:solidFill>
                <a:schemeClr val="accent2"/>
              </a:solidFill>
            </a:endParaRPr>
          </a:p>
        </p:txBody>
      </p:sp>
      <p:sp>
        <p:nvSpPr>
          <p:cNvPr id="9" name="TextBox 8"/>
          <p:cNvSpPr txBox="1"/>
          <p:nvPr/>
        </p:nvSpPr>
        <p:spPr>
          <a:xfrm>
            <a:off x="5313293" y="4381529"/>
            <a:ext cx="1103745" cy="338554"/>
          </a:xfrm>
          <a:prstGeom prst="rect">
            <a:avLst/>
          </a:prstGeom>
          <a:noFill/>
        </p:spPr>
        <p:txBody>
          <a:bodyPr wrap="square" rtlCol="0">
            <a:spAutoFit/>
          </a:bodyPr>
          <a:lstStyle/>
          <a:p>
            <a:r>
              <a:rPr lang="en-US" sz="1600" b="1" dirty="0" smtClean="0">
                <a:solidFill>
                  <a:schemeClr val="accent1"/>
                </a:solidFill>
              </a:rPr>
              <a:t>TVR only</a:t>
            </a:r>
            <a:endParaRPr lang="en-US" sz="1600" b="1" dirty="0">
              <a:solidFill>
                <a:schemeClr val="accent1"/>
              </a:solidFill>
            </a:endParaRPr>
          </a:p>
        </p:txBody>
      </p:sp>
      <p:sp>
        <p:nvSpPr>
          <p:cNvPr id="10" name="TextBox 9"/>
          <p:cNvSpPr txBox="1"/>
          <p:nvPr/>
        </p:nvSpPr>
        <p:spPr>
          <a:xfrm>
            <a:off x="1278439" y="1420517"/>
            <a:ext cx="5887904" cy="369332"/>
          </a:xfrm>
          <a:prstGeom prst="rect">
            <a:avLst/>
          </a:prstGeom>
          <a:noFill/>
        </p:spPr>
        <p:txBody>
          <a:bodyPr wrap="square" rtlCol="0">
            <a:spAutoFit/>
          </a:bodyPr>
          <a:lstStyle/>
          <a:p>
            <a:r>
              <a:rPr lang="en-US" b="1" dirty="0" smtClean="0">
                <a:solidFill>
                  <a:schemeClr val="accent1"/>
                </a:solidFill>
              </a:rPr>
              <a:t>Arc of Price Response: TVR Only vs. </a:t>
            </a:r>
            <a:r>
              <a:rPr lang="en-US" b="1" dirty="0" err="1" smtClean="0">
                <a:solidFill>
                  <a:schemeClr val="accent1"/>
                </a:solidFill>
              </a:rPr>
              <a:t>TVR+Tech</a:t>
            </a:r>
            <a:r>
              <a:rPr lang="en-US" b="1" dirty="0" smtClean="0">
                <a:solidFill>
                  <a:schemeClr val="accent1"/>
                </a:solidFill>
              </a:rPr>
              <a:t>/Info</a:t>
            </a:r>
            <a:endParaRPr lang="en-US" b="1" dirty="0">
              <a:solidFill>
                <a:schemeClr val="accent1"/>
              </a:solidFill>
            </a:endParaRPr>
          </a:p>
        </p:txBody>
      </p:sp>
      <p:sp>
        <p:nvSpPr>
          <p:cNvPr id="12" name="TextBox 11"/>
          <p:cNvSpPr txBox="1"/>
          <p:nvPr/>
        </p:nvSpPr>
        <p:spPr>
          <a:xfrm rot="16200000">
            <a:off x="-56593" y="3327822"/>
            <a:ext cx="1218405" cy="307778"/>
          </a:xfrm>
          <a:prstGeom prst="rect">
            <a:avLst/>
          </a:prstGeom>
          <a:noFill/>
        </p:spPr>
        <p:txBody>
          <a:bodyPr wrap="square" rtlCol="0">
            <a:spAutoFit/>
          </a:bodyPr>
          <a:lstStyle/>
          <a:p>
            <a:r>
              <a:rPr lang="en-US" sz="1400" b="1" dirty="0" smtClean="0"/>
              <a:t>P</a:t>
            </a:r>
            <a:r>
              <a:rPr lang="en-US" altLang="zh-CN" sz="1400" b="1" dirty="0" smtClean="0"/>
              <a:t>eak Impact</a:t>
            </a:r>
            <a:endParaRPr lang="en-US" sz="1400" b="1" dirty="0"/>
          </a:p>
        </p:txBody>
      </p:sp>
      <p:sp>
        <p:nvSpPr>
          <p:cNvPr id="13" name="TextBox 12"/>
          <p:cNvSpPr txBox="1"/>
          <p:nvPr/>
        </p:nvSpPr>
        <p:spPr>
          <a:xfrm>
            <a:off x="3330488" y="6157458"/>
            <a:ext cx="1982805" cy="338554"/>
          </a:xfrm>
          <a:prstGeom prst="rect">
            <a:avLst/>
          </a:prstGeom>
          <a:noFill/>
        </p:spPr>
        <p:txBody>
          <a:bodyPr wrap="square" rtlCol="0">
            <a:spAutoFit/>
          </a:bodyPr>
          <a:lstStyle/>
          <a:p>
            <a:r>
              <a:rPr lang="en-US" sz="1600" b="1" dirty="0" smtClean="0"/>
              <a:t>P/OP Ratio</a:t>
            </a:r>
            <a:endParaRPr lang="en-US" sz="1600" b="1" dirty="0"/>
          </a:p>
        </p:txBody>
      </p:sp>
      <p:sp>
        <p:nvSpPr>
          <p:cNvPr id="7" name="Text Placeholder 1"/>
          <p:cNvSpPr>
            <a:spLocks noGrp="1"/>
          </p:cNvSpPr>
          <p:nvPr>
            <p:ph type="body" sz="quarter" idx="16"/>
          </p:nvPr>
        </p:nvSpPr>
        <p:spPr>
          <a:xfrm>
            <a:off x="7255269" y="1379168"/>
            <a:ext cx="3983345" cy="4995863"/>
          </a:xfrm>
        </p:spPr>
        <p:txBody>
          <a:bodyPr/>
          <a:lstStyle/>
          <a:p>
            <a:pPr marL="396875" lvl="1" indent="-285750">
              <a:buFont typeface="Arial" panose="020B0604020202020204" pitchFamily="34" charset="0"/>
              <a:buChar char="•"/>
            </a:pPr>
            <a:r>
              <a:rPr lang="en-US" sz="2000" dirty="0"/>
              <a:t>Using 387 treatments, we estimated a regression between Peak/Off-peak price ratios and peak impacts</a:t>
            </a:r>
          </a:p>
          <a:p>
            <a:pPr marL="396875" lvl="1" indent="-285750">
              <a:buFont typeface="Arial" panose="020B0604020202020204" pitchFamily="34" charset="0"/>
              <a:buChar char="•"/>
            </a:pPr>
            <a:r>
              <a:rPr lang="en-US" sz="2000" dirty="0">
                <a:solidFill>
                  <a:schemeClr val="accent1"/>
                </a:solidFill>
              </a:rPr>
              <a:t>“</a:t>
            </a:r>
            <a:r>
              <a:rPr lang="en-US" sz="2000" b="1" dirty="0">
                <a:solidFill>
                  <a:schemeClr val="accent1"/>
                </a:solidFill>
              </a:rPr>
              <a:t>Arc of Price Response</a:t>
            </a:r>
            <a:r>
              <a:rPr lang="en-US" sz="2000" dirty="0">
                <a:solidFill>
                  <a:schemeClr val="accent1"/>
                </a:solidFill>
              </a:rPr>
              <a:t>”</a:t>
            </a:r>
            <a:r>
              <a:rPr lang="en-US" sz="2000" dirty="0"/>
              <a:t> shows that the price responsiveness increases at a decreasing rate</a:t>
            </a:r>
          </a:p>
          <a:p>
            <a:pPr marL="396875" lvl="1" indent="-285750">
              <a:buFont typeface="Arial" panose="020B0604020202020204" pitchFamily="34" charset="0"/>
              <a:buChar char="•"/>
            </a:pPr>
            <a:r>
              <a:rPr lang="en-US" sz="2000" dirty="0"/>
              <a:t>When TVRs are paired with enabling technologies and/or informational feedback, the peak impacts are higher than that of TVRs only</a:t>
            </a:r>
          </a:p>
          <a:p>
            <a:pPr marL="396875" lvl="1" indent="-285750">
              <a:buFont typeface="Arial" panose="020B0604020202020204" pitchFamily="34" charset="0"/>
              <a:buChar char="•"/>
            </a:pPr>
            <a:endParaRPr lang="en-US" sz="2000" dirty="0"/>
          </a:p>
        </p:txBody>
      </p:sp>
      <p:sp>
        <p:nvSpPr>
          <p:cNvPr id="14" name="TextBox 13"/>
          <p:cNvSpPr txBox="1"/>
          <p:nvPr/>
        </p:nvSpPr>
        <p:spPr>
          <a:xfrm>
            <a:off x="815476" y="6462244"/>
            <a:ext cx="8013413" cy="261610"/>
          </a:xfrm>
          <a:prstGeom prst="rect">
            <a:avLst/>
          </a:prstGeom>
          <a:noFill/>
        </p:spPr>
        <p:txBody>
          <a:bodyPr wrap="square" rtlCol="0">
            <a:spAutoFit/>
          </a:bodyPr>
          <a:lstStyle/>
          <a:p>
            <a:r>
              <a:rPr lang="en-US" sz="1100" dirty="0" smtClean="0"/>
              <a:t>Notes: Data from 74 pilots and programs and 387 individual treatments. RTP treatments are excluded. </a:t>
            </a:r>
            <a:endParaRPr lang="en-US" sz="1100" dirty="0"/>
          </a:p>
        </p:txBody>
      </p:sp>
    </p:spTree>
    <p:extLst>
      <p:ext uri="{BB962C8B-B14F-4D97-AF65-F5344CB8AC3E}">
        <p14:creationId xmlns:p14="http://schemas.microsoft.com/office/powerpoint/2010/main" val="329261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721600" y="1176694"/>
            <a:ext cx="3707540" cy="5292686"/>
          </a:xfrm>
        </p:spPr>
        <p:txBody>
          <a:bodyPr/>
          <a:lstStyle/>
          <a:p>
            <a:r>
              <a:rPr lang="en-US" dirty="0" smtClean="0"/>
              <a:t>Whether the low income customers can respond to TVRs is a contentious question that come up in many stakeholder discussions</a:t>
            </a:r>
          </a:p>
          <a:p>
            <a:r>
              <a:rPr lang="en-US" dirty="0" smtClean="0"/>
              <a:t>Several pilots included specific treatment groups for low and (sometimes low and moderate) income customers (i.e. Maryland PC44 TOU Pilot)</a:t>
            </a:r>
          </a:p>
          <a:p>
            <a:r>
              <a:rPr lang="en-US" b="1" i="1" dirty="0" smtClean="0">
                <a:solidFill>
                  <a:schemeClr val="tx2"/>
                </a:solidFill>
              </a:rPr>
              <a:t>Evidence shows that low income customers do respond to the TVRs and in some cases as much as average customers on a percentage basis</a:t>
            </a:r>
            <a:endParaRPr lang="en-US" b="1" i="1" dirty="0">
              <a:solidFill>
                <a:schemeClr val="tx2"/>
              </a:solidFill>
            </a:endParaRPr>
          </a:p>
        </p:txBody>
      </p:sp>
      <p:sp>
        <p:nvSpPr>
          <p:cNvPr id="4" name="Title 3"/>
          <p:cNvSpPr>
            <a:spLocks noGrp="1"/>
          </p:cNvSpPr>
          <p:nvPr>
            <p:ph type="title"/>
          </p:nvPr>
        </p:nvSpPr>
        <p:spPr>
          <a:xfrm>
            <a:off x="498764" y="282318"/>
            <a:ext cx="10762342" cy="593439"/>
          </a:xfrm>
        </p:spPr>
        <p:txBody>
          <a:bodyPr>
            <a:normAutofit/>
          </a:bodyPr>
          <a:lstStyle/>
          <a:p>
            <a:r>
              <a:rPr lang="en-US" sz="2400" dirty="0" smtClean="0"/>
              <a:t>Low income customers respond to TVRs, in many cases as much as average customers</a:t>
            </a:r>
            <a:endParaRPr lang="en-US" sz="2400" dirty="0"/>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25</a:t>
            </a:fld>
            <a:endParaRPr lang="en-US" dirty="0" smtClean="0"/>
          </a:p>
        </p:txBody>
      </p:sp>
      <p:pic>
        <p:nvPicPr>
          <p:cNvPr id="10" name="Picture 9"/>
          <p:cNvPicPr>
            <a:picLocks noChangeAspect="1"/>
          </p:cNvPicPr>
          <p:nvPr/>
        </p:nvPicPr>
        <p:blipFill>
          <a:blip r:embed="rId2"/>
          <a:stretch>
            <a:fillRect/>
          </a:stretch>
        </p:blipFill>
        <p:spPr>
          <a:xfrm>
            <a:off x="610128" y="1388695"/>
            <a:ext cx="6724073" cy="4879918"/>
          </a:xfrm>
          <a:prstGeom prst="rect">
            <a:avLst/>
          </a:prstGeom>
        </p:spPr>
      </p:pic>
      <p:sp>
        <p:nvSpPr>
          <p:cNvPr id="11" name="TextBox 10"/>
          <p:cNvSpPr txBox="1"/>
          <p:nvPr/>
        </p:nvSpPr>
        <p:spPr>
          <a:xfrm>
            <a:off x="508000" y="6268613"/>
            <a:ext cx="7075055" cy="430887"/>
          </a:xfrm>
          <a:prstGeom prst="rect">
            <a:avLst/>
          </a:prstGeom>
          <a:noFill/>
        </p:spPr>
        <p:txBody>
          <a:bodyPr wrap="square" rtlCol="0">
            <a:spAutoFit/>
          </a:bodyPr>
          <a:lstStyle/>
          <a:p>
            <a:r>
              <a:rPr lang="en-US" sz="1100" dirty="0" smtClean="0"/>
              <a:t>Notes: For the Pepco DC pilot, the average residential response excludes low income customers from RAD program. The average population for Hydro Quebec and Consumers Energy refers to specifically residential customers. </a:t>
            </a:r>
            <a:endParaRPr lang="en-US" sz="1100" dirty="0"/>
          </a:p>
        </p:txBody>
      </p:sp>
      <p:cxnSp>
        <p:nvCxnSpPr>
          <p:cNvPr id="13" name="Straight Connector 12"/>
          <p:cNvCxnSpPr/>
          <p:nvPr/>
        </p:nvCxnSpPr>
        <p:spPr>
          <a:xfrm>
            <a:off x="997527" y="1976582"/>
            <a:ext cx="6437746" cy="0"/>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0800000">
            <a:off x="221765" y="2096655"/>
            <a:ext cx="553998" cy="2357621"/>
          </a:xfrm>
          <a:prstGeom prst="rect">
            <a:avLst/>
          </a:prstGeom>
          <a:noFill/>
        </p:spPr>
        <p:txBody>
          <a:bodyPr vert="eaVert" wrap="square" rtlCol="0">
            <a:spAutoFit/>
          </a:bodyPr>
          <a:lstStyle/>
          <a:p>
            <a:pPr algn="ctr"/>
            <a:r>
              <a:rPr lang="en-US" sz="1200" b="1" dirty="0" smtClean="0"/>
              <a:t>Response of low income customers relative to average customers </a:t>
            </a:r>
            <a:endParaRPr lang="en-US" sz="1200" b="1" dirty="0"/>
          </a:p>
        </p:txBody>
      </p:sp>
    </p:spTree>
    <p:extLst>
      <p:ext uri="{BB962C8B-B14F-4D97-AF65-F5344CB8AC3E}">
        <p14:creationId xmlns:p14="http://schemas.microsoft.com/office/powerpoint/2010/main" val="292683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47690"/>
            <a:ext cx="10152380" cy="1086175"/>
          </a:xfrm>
        </p:spPr>
        <p:txBody>
          <a:bodyPr>
            <a:noAutofit/>
          </a:bodyPr>
          <a:lstStyle/>
          <a:p>
            <a:r>
              <a:rPr lang="en-US" sz="2600" dirty="0" smtClean="0"/>
              <a:t>Small C&amp;I customers were also shown to respond to TVRs but the evidence is more limited</a:t>
            </a:r>
            <a:endParaRPr lang="en-US" sz="2600"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26</a:t>
            </a:fld>
            <a:endParaRPr lang="en-US" dirty="0"/>
          </a:p>
        </p:txBody>
      </p:sp>
      <p:grpSp>
        <p:nvGrpSpPr>
          <p:cNvPr id="7" name="Group 6"/>
          <p:cNvGrpSpPr/>
          <p:nvPr/>
        </p:nvGrpSpPr>
        <p:grpSpPr>
          <a:xfrm>
            <a:off x="1880589" y="1232774"/>
            <a:ext cx="8168196" cy="5123576"/>
            <a:chOff x="1936386" y="1689625"/>
            <a:chExt cx="8168196" cy="5123576"/>
          </a:xfrm>
        </p:grpSpPr>
        <p:grpSp>
          <p:nvGrpSpPr>
            <p:cNvPr id="8" name="Group 7"/>
            <p:cNvGrpSpPr/>
            <p:nvPr/>
          </p:nvGrpSpPr>
          <p:grpSpPr>
            <a:xfrm>
              <a:off x="1936386" y="1689625"/>
              <a:ext cx="8168196" cy="5123576"/>
              <a:chOff x="1936386" y="1689625"/>
              <a:chExt cx="8168196" cy="5123576"/>
            </a:xfrm>
          </p:grpSpPr>
          <p:pic>
            <p:nvPicPr>
              <p:cNvPr id="15" name="Picture 14"/>
              <p:cNvPicPr>
                <a:picLocks noChangeAspect="1"/>
              </p:cNvPicPr>
              <p:nvPr/>
            </p:nvPicPr>
            <p:blipFill>
              <a:blip r:embed="rId2"/>
              <a:stretch>
                <a:fillRect/>
              </a:stretch>
            </p:blipFill>
            <p:spPr>
              <a:xfrm>
                <a:off x="2173287" y="1689625"/>
                <a:ext cx="7705026" cy="4692689"/>
              </a:xfrm>
              <a:prstGeom prst="rect">
                <a:avLst/>
              </a:prstGeom>
            </p:spPr>
          </p:pic>
          <p:sp>
            <p:nvSpPr>
              <p:cNvPr id="16" name="TextBox 15"/>
              <p:cNvSpPr txBox="1"/>
              <p:nvPr/>
            </p:nvSpPr>
            <p:spPr>
              <a:xfrm rot="16200000">
                <a:off x="991148" y="3002895"/>
                <a:ext cx="219825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Peak Reduction</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5311689" y="6057432"/>
                <a:ext cx="219825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Pricing Treatment</a:t>
                </a:r>
                <a:endParaRPr lang="en-US" sz="1400" b="1" dirty="0">
                  <a:latin typeface="Arial" panose="020B0604020202020204" pitchFamily="34" charset="0"/>
                  <a:cs typeface="Arial" panose="020B0604020202020204" pitchFamily="34" charset="0"/>
                </a:endParaRPr>
              </a:p>
            </p:txBody>
          </p:sp>
          <p:sp>
            <p:nvSpPr>
              <p:cNvPr id="18" name="TextBox 17"/>
              <p:cNvSpPr txBox="1"/>
              <p:nvPr/>
            </p:nvSpPr>
            <p:spPr>
              <a:xfrm>
                <a:off x="2000230" y="6382314"/>
                <a:ext cx="8104352"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Results from 4 pricing pilots and 25 individual treatments in these pilots. Con Edison’s Innovative Pricing Pilot (2019-2020) was also reviewed but the small C&amp;I impacts were not statistically significant. </a:t>
                </a:r>
              </a:p>
            </p:txBody>
          </p:sp>
        </p:grpSp>
        <p:sp>
          <p:nvSpPr>
            <p:cNvPr id="9" name="TextBox 8"/>
            <p:cNvSpPr txBox="1"/>
            <p:nvPr/>
          </p:nvSpPr>
          <p:spPr>
            <a:xfrm>
              <a:off x="3084002" y="1985093"/>
              <a:ext cx="1070876" cy="276999"/>
            </a:xfrm>
            <a:prstGeom prst="rect">
              <a:avLst/>
            </a:prstGeom>
            <a:noFill/>
          </p:spPr>
          <p:txBody>
            <a:bodyPr wrap="square" rtlCol="0">
              <a:spAutoFit/>
            </a:bodyPr>
            <a:lstStyle/>
            <a:p>
              <a:r>
                <a:rPr lang="en-US" sz="1200" b="1" dirty="0">
                  <a:solidFill>
                    <a:srgbClr val="007934"/>
                  </a:solidFill>
                  <a:latin typeface="Arial" panose="020B0604020202020204" pitchFamily="34" charset="0"/>
                  <a:cs typeface="Arial" panose="020B0604020202020204" pitchFamily="34" charset="0"/>
                </a:rPr>
                <a:t>TOU</a:t>
              </a:r>
            </a:p>
          </p:txBody>
        </p:sp>
        <p:sp>
          <p:nvSpPr>
            <p:cNvPr id="10" name="TextBox 9"/>
            <p:cNvSpPr txBox="1"/>
            <p:nvPr/>
          </p:nvSpPr>
          <p:spPr>
            <a:xfrm>
              <a:off x="4193653" y="1963461"/>
              <a:ext cx="924079" cy="461665"/>
            </a:xfrm>
            <a:prstGeom prst="rect">
              <a:avLst/>
            </a:prstGeom>
            <a:noFill/>
          </p:spPr>
          <p:txBody>
            <a:bodyPr wrap="square" rtlCol="0">
              <a:spAutoFit/>
            </a:bodyPr>
            <a:lstStyle/>
            <a:p>
              <a:r>
                <a:rPr lang="en-US" sz="1200" b="1" dirty="0">
                  <a:solidFill>
                    <a:srgbClr val="69BE28"/>
                  </a:solidFill>
                  <a:latin typeface="Arial" panose="020B0604020202020204" pitchFamily="34" charset="0"/>
                  <a:cs typeface="Arial" panose="020B0604020202020204" pitchFamily="34" charset="0"/>
                </a:rPr>
                <a:t>TOU w/ Tech</a:t>
              </a:r>
            </a:p>
          </p:txBody>
        </p:sp>
        <p:sp>
          <p:nvSpPr>
            <p:cNvPr id="11" name="TextBox 10"/>
            <p:cNvSpPr txBox="1"/>
            <p:nvPr/>
          </p:nvSpPr>
          <p:spPr>
            <a:xfrm>
              <a:off x="5014469" y="1963461"/>
              <a:ext cx="975172" cy="461665"/>
            </a:xfrm>
            <a:prstGeom prst="rect">
              <a:avLst/>
            </a:prstGeom>
            <a:noFill/>
          </p:spPr>
          <p:txBody>
            <a:bodyPr wrap="square" rtlCol="0">
              <a:spAutoFit/>
            </a:bodyPr>
            <a:lstStyle/>
            <a:p>
              <a:r>
                <a:rPr lang="en-US" sz="1200" b="1" dirty="0">
                  <a:solidFill>
                    <a:srgbClr val="C3C8C8"/>
                  </a:solidFill>
                  <a:latin typeface="Arial" panose="020B0604020202020204" pitchFamily="34" charset="0"/>
                  <a:cs typeface="Arial" panose="020B0604020202020204" pitchFamily="34" charset="0"/>
                </a:rPr>
                <a:t>CPR w/ Tech</a:t>
              </a:r>
            </a:p>
          </p:txBody>
        </p:sp>
        <p:sp>
          <p:nvSpPr>
            <p:cNvPr id="12" name="TextBox 11"/>
            <p:cNvSpPr txBox="1"/>
            <p:nvPr/>
          </p:nvSpPr>
          <p:spPr>
            <a:xfrm>
              <a:off x="5759647" y="1997382"/>
              <a:ext cx="703915" cy="276999"/>
            </a:xfrm>
            <a:prstGeom prst="rect">
              <a:avLst/>
            </a:prstGeom>
            <a:noFill/>
          </p:spPr>
          <p:txBody>
            <a:bodyPr wrap="square" rtlCol="0">
              <a:spAutoFit/>
            </a:bodyPr>
            <a:lstStyle/>
            <a:p>
              <a:r>
                <a:rPr lang="en-US" sz="1200" b="1" dirty="0">
                  <a:solidFill>
                    <a:srgbClr val="005B82"/>
                  </a:solidFill>
                  <a:latin typeface="Arial" panose="020B0604020202020204" pitchFamily="34" charset="0"/>
                  <a:cs typeface="Arial" panose="020B0604020202020204" pitchFamily="34" charset="0"/>
                </a:rPr>
                <a:t>CPP</a:t>
              </a:r>
            </a:p>
          </p:txBody>
        </p:sp>
        <p:sp>
          <p:nvSpPr>
            <p:cNvPr id="13" name="TextBox 12"/>
            <p:cNvSpPr txBox="1"/>
            <p:nvPr/>
          </p:nvSpPr>
          <p:spPr>
            <a:xfrm>
              <a:off x="6250152" y="1997382"/>
              <a:ext cx="1491486" cy="276999"/>
            </a:xfrm>
            <a:prstGeom prst="rect">
              <a:avLst/>
            </a:prstGeom>
            <a:noFill/>
          </p:spPr>
          <p:txBody>
            <a:bodyPr wrap="square" rtlCol="0">
              <a:spAutoFit/>
            </a:bodyPr>
            <a:lstStyle/>
            <a:p>
              <a:r>
                <a:rPr lang="en-US" sz="1200" b="1" dirty="0">
                  <a:solidFill>
                    <a:srgbClr val="00A9E0"/>
                  </a:solidFill>
                  <a:latin typeface="Arial" panose="020B0604020202020204" pitchFamily="34" charset="0"/>
                  <a:cs typeface="Arial" panose="020B0604020202020204" pitchFamily="34" charset="0"/>
                </a:rPr>
                <a:t>CPP w/ Tech</a:t>
              </a:r>
            </a:p>
          </p:txBody>
        </p:sp>
        <p:sp>
          <p:nvSpPr>
            <p:cNvPr id="14" name="TextBox 13"/>
            <p:cNvSpPr txBox="1"/>
            <p:nvPr/>
          </p:nvSpPr>
          <p:spPr>
            <a:xfrm>
              <a:off x="7967907" y="1985092"/>
              <a:ext cx="2136675" cy="276999"/>
            </a:xfrm>
            <a:prstGeom prst="rect">
              <a:avLst/>
            </a:prstGeom>
            <a:noFill/>
          </p:spPr>
          <p:txBody>
            <a:bodyPr wrap="square" rtlCol="0">
              <a:spAutoFit/>
            </a:bodyPr>
            <a:lstStyle/>
            <a:p>
              <a:r>
                <a:rPr lang="en-US" sz="1200" b="1" dirty="0">
                  <a:solidFill>
                    <a:srgbClr val="FECB00"/>
                  </a:solidFill>
                  <a:latin typeface="Arial" panose="020B0604020202020204" pitchFamily="34" charset="0"/>
                  <a:cs typeface="Arial" panose="020B0604020202020204" pitchFamily="34" charset="0"/>
                </a:rPr>
                <a:t>VPP w/ Tech</a:t>
              </a:r>
            </a:p>
          </p:txBody>
        </p:sp>
      </p:grpSp>
    </p:spTree>
    <p:extLst>
      <p:ext uri="{BB962C8B-B14F-4D97-AF65-F5344CB8AC3E}">
        <p14:creationId xmlns:p14="http://schemas.microsoft.com/office/powerpoint/2010/main" val="282579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30860" y="1295253"/>
            <a:ext cx="10836940" cy="5061097"/>
          </a:xfrm>
        </p:spPr>
        <p:txBody>
          <a:bodyPr/>
          <a:lstStyle/>
          <a:p>
            <a:pPr marL="454025" lvl="1" indent="-342900">
              <a:buFont typeface="Arial" panose="020B0604020202020204" pitchFamily="34" charset="0"/>
              <a:buChar char="•"/>
            </a:pPr>
            <a:r>
              <a:rPr lang="en-US" dirty="0"/>
              <a:t>Based on evidence from nearly 400 tests of TVRs, residential customers respond to TVRs by reducing their peak usage </a:t>
            </a:r>
          </a:p>
          <a:p>
            <a:pPr marL="454025" lvl="1" indent="-342900">
              <a:buFont typeface="Arial" panose="020B0604020202020204" pitchFamily="34" charset="0"/>
              <a:buChar char="•"/>
            </a:pPr>
            <a:r>
              <a:rPr lang="en-US" dirty="0"/>
              <a:t>Price </a:t>
            </a:r>
            <a:r>
              <a:rPr lang="en-US" dirty="0" smtClean="0"/>
              <a:t>response is directly related to peak to off-peak price ratio, rather than the type of TVR being tested</a:t>
            </a:r>
          </a:p>
          <a:p>
            <a:pPr marL="396875" lvl="1" indent="-285750">
              <a:buFont typeface="Arial" panose="020B0604020202020204" pitchFamily="34" charset="0"/>
              <a:buChar char="•"/>
            </a:pPr>
            <a:r>
              <a:rPr lang="en-US" dirty="0" smtClean="0"/>
              <a:t>Residential </a:t>
            </a:r>
            <a:r>
              <a:rPr lang="en-US" dirty="0"/>
              <a:t>customers are most price responsive as a % of peak usage compared to the small C&amp;I customers </a:t>
            </a:r>
            <a:endParaRPr lang="en-US" dirty="0" smtClean="0"/>
          </a:p>
          <a:p>
            <a:pPr marL="396875" lvl="1" indent="-285750">
              <a:buFont typeface="Arial" panose="020B0604020202020204" pitchFamily="34" charset="0"/>
              <a:buChar char="•"/>
            </a:pPr>
            <a:r>
              <a:rPr lang="en-US" dirty="0"/>
              <a:t>Enabling technologies such as smart thermostats increase the load impacts by </a:t>
            </a:r>
            <a:r>
              <a:rPr lang="en-US" dirty="0" smtClean="0"/>
              <a:t>up to 100% based </a:t>
            </a:r>
            <a:r>
              <a:rPr lang="en-US" dirty="0"/>
              <a:t>on the pilots that tested </a:t>
            </a:r>
            <a:r>
              <a:rPr lang="en-US" dirty="0" smtClean="0"/>
              <a:t>both</a:t>
            </a:r>
            <a:endParaRPr lang="en-US" dirty="0"/>
          </a:p>
          <a:p>
            <a:pPr marL="396875" lvl="1" indent="-285750">
              <a:buFont typeface="Arial" panose="020B0604020202020204" pitchFamily="34" charset="0"/>
              <a:buChar char="•"/>
            </a:pPr>
            <a:r>
              <a:rPr lang="en-US" dirty="0" smtClean="0"/>
              <a:t>Default </a:t>
            </a:r>
            <a:r>
              <a:rPr lang="en-US" dirty="0"/>
              <a:t>rate offerings produce lower impacts per participant, but larger impacts in the aggregate (holding the rate design constant) due to the higher enrollment level </a:t>
            </a:r>
            <a:endParaRPr lang="en-US" dirty="0" smtClean="0"/>
          </a:p>
          <a:p>
            <a:pPr marL="396875" lvl="1" indent="-285750">
              <a:buFont typeface="Arial" panose="020B0604020202020204" pitchFamily="34" charset="0"/>
              <a:buChar char="•"/>
            </a:pPr>
            <a:r>
              <a:rPr lang="en-US" dirty="0" smtClean="0"/>
              <a:t>While </a:t>
            </a:r>
            <a:r>
              <a:rPr lang="en-US" dirty="0"/>
              <a:t>there is some evidence that TVRs may result in overall conservation, the evidence is not </a:t>
            </a:r>
            <a:r>
              <a:rPr lang="en-US" dirty="0" smtClean="0"/>
              <a:t>conclusive</a:t>
            </a:r>
            <a:endParaRPr lang="en-US" dirty="0"/>
          </a:p>
          <a:p>
            <a:pPr marL="396875" lvl="1" indent="-285750">
              <a:buFont typeface="Arial" panose="020B0604020202020204" pitchFamily="34" charset="0"/>
              <a:buChar char="•"/>
            </a:pPr>
            <a:r>
              <a:rPr lang="en-US" dirty="0"/>
              <a:t>Most of the time-varying rates were piloted/offered in summer-peaking climates; the evidence for winter response is </a:t>
            </a:r>
            <a:r>
              <a:rPr lang="en-US" dirty="0" smtClean="0"/>
              <a:t>limited</a:t>
            </a:r>
          </a:p>
          <a:p>
            <a:pPr marL="396875" lvl="1" indent="-285750">
              <a:buFont typeface="Arial" panose="020B0604020202020204" pitchFamily="34" charset="0"/>
              <a:buChar char="•"/>
            </a:pPr>
            <a:r>
              <a:rPr lang="en-US" dirty="0" smtClean="0"/>
              <a:t>Understanding </a:t>
            </a:r>
            <a:r>
              <a:rPr lang="en-US" dirty="0"/>
              <a:t>winter price response will become exceedingly important with heating </a:t>
            </a:r>
            <a:r>
              <a:rPr lang="en-US" dirty="0" smtClean="0"/>
              <a:t>electrification, and summer-peaking systems starting to switch to winter-peaking systems</a:t>
            </a:r>
            <a:endParaRPr lang="en-US" dirty="0"/>
          </a:p>
          <a:p>
            <a:pPr marL="396875" lvl="1" indent="-285750">
              <a:buFont typeface="Arial" panose="020B0604020202020204" pitchFamily="34" charset="0"/>
              <a:buChar char="•"/>
            </a:pPr>
            <a:r>
              <a:rPr lang="en-US" dirty="0"/>
              <a:t>Rate coaching and frequent feedback offered with </a:t>
            </a:r>
            <a:r>
              <a:rPr lang="en-US" dirty="0" smtClean="0"/>
              <a:t>TVRs is </a:t>
            </a:r>
            <a:r>
              <a:rPr lang="en-US" dirty="0"/>
              <a:t>expected to improve customer response and experience. Effectiveness of these programs are typically not evaluated.</a:t>
            </a:r>
          </a:p>
          <a:p>
            <a:endParaRPr lang="en-US" dirty="0"/>
          </a:p>
        </p:txBody>
      </p:sp>
      <p:sp>
        <p:nvSpPr>
          <p:cNvPr id="4" name="Title 3"/>
          <p:cNvSpPr>
            <a:spLocks noGrp="1"/>
          </p:cNvSpPr>
          <p:nvPr>
            <p:ph type="title"/>
          </p:nvPr>
        </p:nvSpPr>
        <p:spPr>
          <a:xfrm>
            <a:off x="624840" y="400856"/>
            <a:ext cx="10815793" cy="643157"/>
          </a:xfrm>
        </p:spPr>
        <p:txBody>
          <a:bodyPr>
            <a:noAutofit/>
          </a:bodyPr>
          <a:lstStyle/>
          <a:p>
            <a:r>
              <a:rPr lang="en-US" sz="2800" dirty="0"/>
              <a:t>Key lessons learned during the past two decades of TVR deployment</a:t>
            </a:r>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27</a:t>
            </a:fld>
            <a:endParaRPr lang="en-US" dirty="0" smtClean="0"/>
          </a:p>
        </p:txBody>
      </p:sp>
    </p:spTree>
    <p:extLst>
      <p:ext uri="{BB962C8B-B14F-4D97-AF65-F5344CB8AC3E}">
        <p14:creationId xmlns:p14="http://schemas.microsoft.com/office/powerpoint/2010/main" val="205903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3" name="Title 2"/>
          <p:cNvSpPr>
            <a:spLocks noGrp="1"/>
          </p:cNvSpPr>
          <p:nvPr>
            <p:ph type="title"/>
          </p:nvPr>
        </p:nvSpPr>
        <p:spPr/>
        <p:txBody>
          <a:bodyPr/>
          <a:lstStyle/>
          <a:p>
            <a:r>
              <a:rPr lang="en-US" dirty="0"/>
              <a:t>3</a:t>
            </a:r>
            <a:r>
              <a:rPr lang="en-US" dirty="0" smtClean="0"/>
              <a:t> – Designing EPE’s TVR Pilot </a:t>
            </a:r>
            <a:endParaRPr lang="en-US" dirty="0"/>
          </a:p>
        </p:txBody>
      </p:sp>
    </p:spTree>
    <p:extLst>
      <p:ext uri="{BB962C8B-B14F-4D97-AF65-F5344CB8AC3E}">
        <p14:creationId xmlns:p14="http://schemas.microsoft.com/office/powerpoint/2010/main" val="403487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8000" y="1225025"/>
            <a:ext cx="11164888" cy="4995862"/>
          </a:xfrm>
        </p:spPr>
        <p:txBody>
          <a:bodyPr/>
          <a:lstStyle/>
          <a:p>
            <a:pPr marL="514350" lvl="0" indent="-514350">
              <a:buSzPct val="100000"/>
              <a:buFont typeface="+mj-lt"/>
              <a:buAutoNum type="arabicPeriod"/>
            </a:pPr>
            <a:r>
              <a:rPr lang="en-US" sz="2800" dirty="0" smtClean="0"/>
              <a:t>Rate </a:t>
            </a:r>
            <a:r>
              <a:rPr lang="en-US" sz="2800" dirty="0"/>
              <a:t>Design Principles and </a:t>
            </a:r>
            <a:r>
              <a:rPr lang="en-US" sz="2800" dirty="0" smtClean="0"/>
              <a:t>Tradeoffs</a:t>
            </a:r>
          </a:p>
          <a:p>
            <a:pPr marL="514350" lvl="0" indent="-514350">
              <a:buSzPct val="100000"/>
              <a:buFont typeface="+mj-lt"/>
              <a:buAutoNum type="arabicPeriod"/>
            </a:pPr>
            <a:r>
              <a:rPr lang="en-US" sz="2800" dirty="0" smtClean="0"/>
              <a:t>Alternative </a:t>
            </a:r>
            <a:r>
              <a:rPr lang="en-US" sz="2800" dirty="0"/>
              <a:t>Rate Designs for Mass Market Customers</a:t>
            </a:r>
          </a:p>
          <a:p>
            <a:pPr marL="688975" lvl="2" indent="-342900">
              <a:buFont typeface="Arial" panose="020B0604020202020204" pitchFamily="34" charset="0"/>
              <a:buChar char="•"/>
            </a:pPr>
            <a:r>
              <a:rPr lang="en-US" sz="2200" dirty="0"/>
              <a:t>Time-of-Use</a:t>
            </a:r>
          </a:p>
          <a:p>
            <a:pPr marL="688975" lvl="2" indent="-342900">
              <a:buFont typeface="Arial" panose="020B0604020202020204" pitchFamily="34" charset="0"/>
              <a:buChar char="•"/>
            </a:pPr>
            <a:r>
              <a:rPr lang="en-US" sz="2200" dirty="0"/>
              <a:t>Critical Peak Pricing</a:t>
            </a:r>
          </a:p>
          <a:p>
            <a:pPr marL="688975" lvl="2" indent="-342900">
              <a:buFont typeface="Arial" panose="020B0604020202020204" pitchFamily="34" charset="0"/>
              <a:buChar char="•"/>
            </a:pPr>
            <a:r>
              <a:rPr lang="en-US" sz="2200" dirty="0"/>
              <a:t>Peak Time Rebate</a:t>
            </a:r>
          </a:p>
          <a:p>
            <a:pPr marL="688975" lvl="2" indent="-342900">
              <a:buFont typeface="Arial" panose="020B0604020202020204" pitchFamily="34" charset="0"/>
              <a:buChar char="•"/>
            </a:pPr>
            <a:r>
              <a:rPr lang="en-US" sz="2200" dirty="0"/>
              <a:t>Variable Peak Pricing</a:t>
            </a:r>
          </a:p>
          <a:p>
            <a:pPr marL="688975" lvl="2" indent="-342900">
              <a:buFont typeface="Arial" panose="020B0604020202020204" pitchFamily="34" charset="0"/>
              <a:buChar char="•"/>
            </a:pPr>
            <a:r>
              <a:rPr lang="en-US" sz="2200" dirty="0"/>
              <a:t>Real-time Pricing</a:t>
            </a:r>
          </a:p>
          <a:p>
            <a:pPr marL="688975" lvl="2" indent="-342900">
              <a:buFont typeface="Arial" panose="020B0604020202020204" pitchFamily="34" charset="0"/>
              <a:buChar char="•"/>
            </a:pPr>
            <a:r>
              <a:rPr lang="en-US" sz="2200" dirty="0" smtClean="0"/>
              <a:t>Fixed bill with incentives (Subscription plus)</a:t>
            </a:r>
          </a:p>
          <a:p>
            <a:pPr marL="346075" lvl="2" indent="0">
              <a:buNone/>
            </a:pPr>
            <a:endParaRPr lang="en-US" sz="2000" dirty="0" smtClean="0"/>
          </a:p>
          <a:p>
            <a:pPr marL="111125" lvl="1" indent="0">
              <a:buNone/>
            </a:pPr>
            <a:r>
              <a:rPr lang="en-US" sz="2800" dirty="0" smtClean="0"/>
              <a:t>3. Designing </a:t>
            </a:r>
            <a:r>
              <a:rPr lang="en-US" sz="2800" dirty="0"/>
              <a:t>EPE’s TVR Pilot</a:t>
            </a:r>
          </a:p>
          <a:p>
            <a:endParaRPr lang="en-US" dirty="0"/>
          </a:p>
        </p:txBody>
      </p:sp>
      <p:sp>
        <p:nvSpPr>
          <p:cNvPr id="4" name="Title 3"/>
          <p:cNvSpPr>
            <a:spLocks noGrp="1"/>
          </p:cNvSpPr>
          <p:nvPr>
            <p:ph type="title"/>
          </p:nvPr>
        </p:nvSpPr>
        <p:spPr>
          <a:xfrm>
            <a:off x="508000" y="310896"/>
            <a:ext cx="10281920" cy="757328"/>
          </a:xfrm>
        </p:spPr>
        <p:txBody>
          <a:bodyPr>
            <a:normAutofit/>
          </a:bodyPr>
          <a:lstStyle/>
          <a:p>
            <a:r>
              <a:rPr lang="en-US" dirty="0"/>
              <a:t>Meeting Agenda</a:t>
            </a:r>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a:t>
            </a:fld>
            <a:endParaRPr lang="en-US" dirty="0" smtClean="0"/>
          </a:p>
        </p:txBody>
      </p:sp>
      <p:sp>
        <p:nvSpPr>
          <p:cNvPr id="6" name="Footer Placeholder 5"/>
          <p:cNvSpPr>
            <a:spLocks noGrp="1"/>
          </p:cNvSpPr>
          <p:nvPr>
            <p:ph type="ftr" sz="quarter" idx="3"/>
          </p:nvPr>
        </p:nvSpPr>
        <p:spPr/>
        <p:txBody>
          <a:bodyPr/>
          <a:lstStyle/>
          <a:p>
            <a:r>
              <a:rPr lang="en-US" smtClean="0"/>
              <a:t>Confidential </a:t>
            </a:r>
            <a:endParaRPr lang="en-US" dirty="0"/>
          </a:p>
        </p:txBody>
      </p:sp>
    </p:spTree>
    <p:extLst>
      <p:ext uri="{BB962C8B-B14F-4D97-AF65-F5344CB8AC3E}">
        <p14:creationId xmlns:p14="http://schemas.microsoft.com/office/powerpoint/2010/main" val="56617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27016" y="1360488"/>
            <a:ext cx="9910355" cy="4995862"/>
          </a:xfrm>
        </p:spPr>
        <p:txBody>
          <a:bodyPr/>
          <a:lstStyle/>
          <a:p>
            <a:pPr lvl="1"/>
            <a:r>
              <a:rPr lang="en-US" sz="2200" b="1" dirty="0"/>
              <a:t>System cost minimization</a:t>
            </a:r>
            <a:r>
              <a:rPr lang="en-US" sz="2200" dirty="0"/>
              <a:t>: Reduce costs to serve customers by improving capacity utilization</a:t>
            </a:r>
            <a:r>
              <a:rPr lang="en-US" sz="2200" dirty="0" smtClean="0"/>
              <a:t>, encouraging </a:t>
            </a:r>
            <a:r>
              <a:rPr lang="en-US" sz="2200" dirty="0"/>
              <a:t>economic conservation and peak shaving.</a:t>
            </a:r>
            <a:endParaRPr lang="en-US" sz="2200" dirty="0" smtClean="0"/>
          </a:p>
          <a:p>
            <a:pPr lvl="1"/>
            <a:r>
              <a:rPr lang="en-US" sz="2200" b="1" dirty="0"/>
              <a:t>Customer choice</a:t>
            </a:r>
            <a:r>
              <a:rPr lang="en-US" sz="2200" dirty="0"/>
              <a:t>: Offering customers options to help them manage their energy bills</a:t>
            </a:r>
            <a:r>
              <a:rPr lang="en-US" sz="2200" dirty="0" smtClean="0"/>
              <a:t>.</a:t>
            </a:r>
          </a:p>
          <a:p>
            <a:pPr lvl="1"/>
            <a:r>
              <a:rPr lang="en-US" sz="2200" b="1" dirty="0"/>
              <a:t>Equity and accessibility: </a:t>
            </a:r>
            <a:r>
              <a:rPr lang="en-US" sz="2200" dirty="0"/>
              <a:t>Design and offer rates and programs that consider needs and effects on low-income/vulnerable populations</a:t>
            </a:r>
          </a:p>
          <a:p>
            <a:pPr lvl="1"/>
            <a:r>
              <a:rPr lang="en-US" sz="2200" b="1" dirty="0"/>
              <a:t>Realization of AMI benefits</a:t>
            </a:r>
            <a:r>
              <a:rPr lang="en-US" sz="2200" dirty="0" smtClean="0"/>
              <a:t>: </a:t>
            </a:r>
            <a:r>
              <a:rPr lang="en-US" sz="2200" dirty="0"/>
              <a:t>P</a:t>
            </a:r>
            <a:r>
              <a:rPr lang="en-US" sz="2200" dirty="0" smtClean="0"/>
              <a:t>rovide an opportunity for customers to realize customer-facing benefits of AMI</a:t>
            </a:r>
          </a:p>
          <a:p>
            <a:pPr lvl="1"/>
            <a:r>
              <a:rPr lang="en-US" sz="2200" b="1" dirty="0"/>
              <a:t>Renewables integration: </a:t>
            </a:r>
            <a:r>
              <a:rPr lang="en-US" sz="2200" dirty="0"/>
              <a:t>Investing in and successfully and economically integrating renewable resources to help </a:t>
            </a:r>
            <a:r>
              <a:rPr lang="en-US" sz="2200" dirty="0" smtClean="0"/>
              <a:t>EPE meet its RPS goals</a:t>
            </a:r>
            <a:endParaRPr lang="en-US" sz="2200" dirty="0"/>
          </a:p>
        </p:txBody>
      </p:sp>
      <p:sp>
        <p:nvSpPr>
          <p:cNvPr id="4" name="Title 3"/>
          <p:cNvSpPr>
            <a:spLocks noGrp="1"/>
          </p:cNvSpPr>
          <p:nvPr>
            <p:ph type="title"/>
          </p:nvPr>
        </p:nvSpPr>
        <p:spPr>
          <a:xfrm>
            <a:off x="508000" y="365761"/>
            <a:ext cx="11164718" cy="702464"/>
          </a:xfrm>
        </p:spPr>
        <p:txBody>
          <a:bodyPr>
            <a:normAutofit/>
          </a:bodyPr>
          <a:lstStyle/>
          <a:p>
            <a:r>
              <a:rPr lang="en-US" dirty="0" smtClean="0"/>
              <a:t>Pilot Objectives</a:t>
            </a:r>
            <a:endParaRPr lang="en-US" dirty="0"/>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29</a:t>
            </a:fld>
            <a:endParaRPr lang="en-US" dirty="0" smtClean="0"/>
          </a:p>
        </p:txBody>
      </p:sp>
      <p:sp>
        <p:nvSpPr>
          <p:cNvPr id="6" name="Footer Placeholder 5"/>
          <p:cNvSpPr>
            <a:spLocks noGrp="1"/>
          </p:cNvSpPr>
          <p:nvPr>
            <p:ph type="ftr" sz="quarter" idx="3"/>
          </p:nvPr>
        </p:nvSpPr>
        <p:spPr/>
        <p:txBody>
          <a:bodyPr/>
          <a:lstStyle/>
          <a:p>
            <a:r>
              <a:rPr lang="en-US" smtClean="0"/>
              <a:t>Confidential </a:t>
            </a:r>
            <a:endParaRPr lang="en-US" dirty="0"/>
          </a:p>
        </p:txBody>
      </p:sp>
    </p:spTree>
    <p:extLst>
      <p:ext uri="{BB962C8B-B14F-4D97-AF65-F5344CB8AC3E}">
        <p14:creationId xmlns:p14="http://schemas.microsoft.com/office/powerpoint/2010/main" val="4088791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7830" y="1328233"/>
            <a:ext cx="11164888" cy="4995862"/>
          </a:xfrm>
        </p:spPr>
        <p:txBody>
          <a:bodyPr/>
          <a:lstStyle/>
          <a:p>
            <a:pPr lvl="1"/>
            <a:r>
              <a:rPr lang="en-US" sz="2100" dirty="0" smtClean="0"/>
              <a:t>The </a:t>
            </a:r>
            <a:r>
              <a:rPr lang="en-US" sz="2100" dirty="0"/>
              <a:t>TVR pilot will provide valuable insights regarding customers’ ability, willingness, and experience as it relates to responding to price signals to shift load away from system peaks, thus reducing system </a:t>
            </a:r>
            <a:r>
              <a:rPr lang="en-US" sz="2100" dirty="0" smtClean="0"/>
              <a:t>costs.</a:t>
            </a:r>
          </a:p>
          <a:p>
            <a:pPr lvl="1"/>
            <a:r>
              <a:rPr lang="en-US" sz="2100" dirty="0" smtClean="0"/>
              <a:t>Whether EPE </a:t>
            </a:r>
            <a:r>
              <a:rPr lang="en-US" sz="2100" dirty="0"/>
              <a:t>customers will show interest in the TVRs and once they are on the rate will they respond to the price signals by modifying their electricity </a:t>
            </a:r>
            <a:r>
              <a:rPr lang="en-US" sz="2100" dirty="0" smtClean="0"/>
              <a:t>consumption</a:t>
            </a:r>
          </a:p>
          <a:p>
            <a:pPr lvl="1"/>
            <a:r>
              <a:rPr lang="en-US" sz="2100" dirty="0" smtClean="0"/>
              <a:t>Based </a:t>
            </a:r>
            <a:r>
              <a:rPr lang="en-US" sz="2100" dirty="0"/>
              <a:t>on the load impacts quantified in the pilot, whether </a:t>
            </a:r>
            <a:r>
              <a:rPr lang="en-US" sz="2100" dirty="0" smtClean="0"/>
              <a:t>EPE </a:t>
            </a:r>
            <a:r>
              <a:rPr lang="en-US" sz="2100" dirty="0"/>
              <a:t>can expect meaningful peak demand savings if deployed at a larger </a:t>
            </a:r>
            <a:r>
              <a:rPr lang="en-US" sz="2100" dirty="0" smtClean="0"/>
              <a:t>scale</a:t>
            </a:r>
          </a:p>
          <a:p>
            <a:pPr lvl="1"/>
            <a:r>
              <a:rPr lang="en-US" sz="2100" dirty="0" smtClean="0"/>
              <a:t>Low </a:t>
            </a:r>
            <a:r>
              <a:rPr lang="en-US" sz="2100" dirty="0"/>
              <a:t>income customer responsiveness and </a:t>
            </a:r>
            <a:r>
              <a:rPr lang="en-US" sz="2100" dirty="0" smtClean="0"/>
              <a:t>impact</a:t>
            </a:r>
          </a:p>
          <a:p>
            <a:pPr lvl="1"/>
            <a:r>
              <a:rPr lang="en-US" sz="2100" dirty="0" smtClean="0"/>
              <a:t>Small </a:t>
            </a:r>
            <a:r>
              <a:rPr lang="en-US" sz="2100" dirty="0"/>
              <a:t>business customer responsiveness and </a:t>
            </a:r>
            <a:r>
              <a:rPr lang="en-US" sz="2100" dirty="0" smtClean="0"/>
              <a:t>impact</a:t>
            </a:r>
          </a:p>
          <a:p>
            <a:pPr lvl="1"/>
            <a:r>
              <a:rPr lang="en-US" sz="2100" dirty="0" smtClean="0"/>
              <a:t>Whether </a:t>
            </a:r>
            <a:r>
              <a:rPr lang="en-US" sz="2100" dirty="0"/>
              <a:t>the price response persists over the course of the </a:t>
            </a:r>
            <a:r>
              <a:rPr lang="en-US" sz="2100" dirty="0" smtClean="0"/>
              <a:t>pilot</a:t>
            </a:r>
          </a:p>
          <a:p>
            <a:pPr lvl="1"/>
            <a:r>
              <a:rPr lang="en-US" sz="2100" dirty="0" smtClean="0"/>
              <a:t>Effectiveness </a:t>
            </a:r>
            <a:r>
              <a:rPr lang="en-US" sz="2100" dirty="0"/>
              <a:t>of customer outreach, education and </a:t>
            </a:r>
            <a:r>
              <a:rPr lang="en-US" sz="2100" dirty="0" smtClean="0"/>
              <a:t>support</a:t>
            </a:r>
          </a:p>
          <a:p>
            <a:pPr lvl="1"/>
            <a:r>
              <a:rPr lang="en-US" sz="2100" dirty="0" smtClean="0"/>
              <a:t>Whether EPE </a:t>
            </a:r>
            <a:r>
              <a:rPr lang="en-US" sz="2100" dirty="0"/>
              <a:t>customers were satisfied with the TVRs as they experience it</a:t>
            </a:r>
          </a:p>
          <a:p>
            <a:endParaRPr lang="en-US" dirty="0"/>
          </a:p>
        </p:txBody>
      </p:sp>
      <p:sp>
        <p:nvSpPr>
          <p:cNvPr id="4" name="Title 3"/>
          <p:cNvSpPr>
            <a:spLocks noGrp="1"/>
          </p:cNvSpPr>
          <p:nvPr>
            <p:ph type="title"/>
          </p:nvPr>
        </p:nvSpPr>
        <p:spPr/>
        <p:txBody>
          <a:bodyPr/>
          <a:lstStyle/>
          <a:p>
            <a:r>
              <a:rPr lang="en-US" dirty="0" smtClean="0"/>
              <a:t>What are we expecting to learn from the pilot?</a:t>
            </a:r>
            <a:endParaRPr lang="en-US" dirty="0"/>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30</a:t>
            </a:fld>
            <a:endParaRPr lang="en-US" dirty="0" smtClean="0"/>
          </a:p>
        </p:txBody>
      </p:sp>
      <p:sp>
        <p:nvSpPr>
          <p:cNvPr id="6" name="Footer Placeholder 5"/>
          <p:cNvSpPr>
            <a:spLocks noGrp="1"/>
          </p:cNvSpPr>
          <p:nvPr>
            <p:ph type="ftr" sz="quarter" idx="3"/>
          </p:nvPr>
        </p:nvSpPr>
        <p:spPr/>
        <p:txBody>
          <a:bodyPr/>
          <a:lstStyle/>
          <a:p>
            <a:r>
              <a:rPr lang="en-US" smtClean="0"/>
              <a:t>Confidential </a:t>
            </a:r>
            <a:endParaRPr lang="en-US" dirty="0"/>
          </a:p>
        </p:txBody>
      </p:sp>
    </p:spTree>
    <p:extLst>
      <p:ext uri="{BB962C8B-B14F-4D97-AF65-F5344CB8AC3E}">
        <p14:creationId xmlns:p14="http://schemas.microsoft.com/office/powerpoint/2010/main" val="314039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27017" y="1360488"/>
            <a:ext cx="9659984" cy="4995862"/>
          </a:xfrm>
        </p:spPr>
        <p:txBody>
          <a:bodyPr/>
          <a:lstStyle/>
          <a:p>
            <a:pPr lvl="1"/>
            <a:r>
              <a:rPr lang="en-US" sz="2200" dirty="0" smtClean="0"/>
              <a:t>Once we receive input from this group, we will develop a pilot design that will allow testing a few TRVs for residential and small C&amp;I customers</a:t>
            </a:r>
          </a:p>
          <a:p>
            <a:pPr lvl="1"/>
            <a:r>
              <a:rPr lang="en-US" sz="2200" dirty="0" smtClean="0"/>
              <a:t>We will design a statistically valid pilot that will allow EPE to generate internally and externally valid results to inform a potential larger scale deployment</a:t>
            </a:r>
          </a:p>
          <a:p>
            <a:pPr lvl="1"/>
            <a:r>
              <a:rPr lang="en-US" sz="2200" dirty="0" smtClean="0"/>
              <a:t>Pilot design will also involve developing an EM&amp;V plan for load impact and process evaluation</a:t>
            </a:r>
          </a:p>
          <a:p>
            <a:pPr lvl="1"/>
            <a:r>
              <a:rPr lang="en-US" sz="2200" dirty="0" smtClean="0"/>
              <a:t>EPE will plan to undertake focus groups and surveys to understand customer understanding of and response to these rates</a:t>
            </a:r>
          </a:p>
          <a:p>
            <a:pPr lvl="1"/>
            <a:r>
              <a:rPr lang="en-US" sz="2200" dirty="0"/>
              <a:t>EPE is committed to incorporating stakeholder feedback throughout the development of the pilots in the next several months</a:t>
            </a:r>
          </a:p>
          <a:p>
            <a:pPr lvl="1"/>
            <a:endParaRPr lang="en-US" sz="2200" dirty="0" smtClean="0"/>
          </a:p>
          <a:p>
            <a:pPr lvl="1"/>
            <a:endParaRPr lang="en-US" sz="2200" dirty="0"/>
          </a:p>
          <a:p>
            <a:pPr lvl="1"/>
            <a:endParaRPr lang="en-US" sz="2200" dirty="0"/>
          </a:p>
        </p:txBody>
      </p:sp>
      <p:sp>
        <p:nvSpPr>
          <p:cNvPr id="4" name="Title 3"/>
          <p:cNvSpPr>
            <a:spLocks noGrp="1"/>
          </p:cNvSpPr>
          <p:nvPr>
            <p:ph type="title"/>
          </p:nvPr>
        </p:nvSpPr>
        <p:spPr>
          <a:xfrm>
            <a:off x="508000" y="365761"/>
            <a:ext cx="11164718" cy="702464"/>
          </a:xfrm>
        </p:spPr>
        <p:txBody>
          <a:bodyPr>
            <a:normAutofit/>
          </a:bodyPr>
          <a:lstStyle/>
          <a:p>
            <a:r>
              <a:rPr lang="en-US" dirty="0" smtClean="0"/>
              <a:t>High-level Design Elements for the Pilot</a:t>
            </a:r>
            <a:endParaRPr lang="en-US" dirty="0"/>
          </a:p>
        </p:txBody>
      </p:sp>
      <p:sp>
        <p:nvSpPr>
          <p:cNvPr id="5" name="Slide Number Placeholder 4"/>
          <p:cNvSpPr>
            <a:spLocks noGrp="1"/>
          </p:cNvSpPr>
          <p:nvPr>
            <p:ph type="sldNum" sz="quarter" idx="21"/>
          </p:nvPr>
        </p:nvSpPr>
        <p:spPr/>
        <p:txBody>
          <a:bodyPr/>
          <a:lstStyle/>
          <a:p>
            <a:r>
              <a:rPr lang="en-US" smtClean="0"/>
              <a:t>brattle.com | </a:t>
            </a:r>
            <a:fld id="{C95ECF09-ED6D-489D-87B4-9DBCD4D54A41}" type="slidenum">
              <a:rPr lang="en-US" smtClean="0"/>
              <a:pPr/>
              <a:t>31</a:t>
            </a:fld>
            <a:endParaRPr lang="en-US" dirty="0" smtClean="0"/>
          </a:p>
        </p:txBody>
      </p:sp>
      <p:sp>
        <p:nvSpPr>
          <p:cNvPr id="6" name="Footer Placeholder 5"/>
          <p:cNvSpPr>
            <a:spLocks noGrp="1"/>
          </p:cNvSpPr>
          <p:nvPr>
            <p:ph type="ftr" sz="quarter" idx="3"/>
          </p:nvPr>
        </p:nvSpPr>
        <p:spPr/>
        <p:txBody>
          <a:bodyPr/>
          <a:lstStyle/>
          <a:p>
            <a:r>
              <a:rPr lang="en-US" smtClean="0"/>
              <a:t>Confidential </a:t>
            </a:r>
            <a:endParaRPr lang="en-US" dirty="0"/>
          </a:p>
        </p:txBody>
      </p:sp>
    </p:spTree>
    <p:extLst>
      <p:ext uri="{BB962C8B-B14F-4D97-AF65-F5344CB8AC3E}">
        <p14:creationId xmlns:p14="http://schemas.microsoft.com/office/powerpoint/2010/main" val="246840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09564" y="1359443"/>
            <a:ext cx="10336382" cy="5074420"/>
          </a:xfrm>
        </p:spPr>
        <p:txBody>
          <a:bodyPr/>
          <a:lstStyle/>
          <a:p>
            <a:pPr marL="715962" lvl="1" indent="-457200">
              <a:buFont typeface="+mj-lt"/>
              <a:buAutoNum type="arabicPeriod"/>
            </a:pPr>
            <a:r>
              <a:rPr lang="en-US" sz="2200" dirty="0" smtClean="0"/>
              <a:t>Which </a:t>
            </a:r>
            <a:r>
              <a:rPr lang="en-US" sz="2200" b="1" dirty="0"/>
              <a:t>rate design objectives </a:t>
            </a:r>
            <a:r>
              <a:rPr lang="en-US" sz="2200" dirty="0"/>
              <a:t>should be prioritized </a:t>
            </a:r>
            <a:r>
              <a:rPr lang="en-US" sz="2200"/>
              <a:t>by </a:t>
            </a:r>
            <a:r>
              <a:rPr lang="en-US" sz="2200" smtClean="0"/>
              <a:t>EPE </a:t>
            </a:r>
            <a:r>
              <a:rPr lang="en-US" sz="2200" dirty="0"/>
              <a:t>in designing the </a:t>
            </a:r>
            <a:r>
              <a:rPr lang="en-US" sz="2200" dirty="0" smtClean="0"/>
              <a:t>TVRs?</a:t>
            </a:r>
          </a:p>
          <a:p>
            <a:pPr marL="715962" lvl="1" indent="-457200">
              <a:buFont typeface="+mj-lt"/>
              <a:buAutoNum type="arabicPeriod"/>
            </a:pPr>
            <a:r>
              <a:rPr lang="en-US" sz="2200" dirty="0" smtClean="0"/>
              <a:t>Which </a:t>
            </a:r>
            <a:r>
              <a:rPr lang="en-US" sz="2200" b="1" dirty="0"/>
              <a:t>TVR options would best meet the objectives</a:t>
            </a:r>
            <a:r>
              <a:rPr lang="en-US" sz="2200" dirty="0"/>
              <a:t> of the </a:t>
            </a:r>
            <a:r>
              <a:rPr lang="en-US" sz="2200" dirty="0" smtClean="0"/>
              <a:t>pilot?</a:t>
            </a:r>
          </a:p>
          <a:p>
            <a:pPr marL="715962" lvl="1" indent="-457200">
              <a:buFont typeface="+mj-lt"/>
              <a:buAutoNum type="arabicPeriod"/>
            </a:pPr>
            <a:r>
              <a:rPr lang="en-US" sz="2200" dirty="0" smtClean="0"/>
              <a:t>Which </a:t>
            </a:r>
            <a:r>
              <a:rPr lang="en-US" sz="2200" b="1" dirty="0" smtClean="0"/>
              <a:t>customer groups </a:t>
            </a:r>
            <a:r>
              <a:rPr lang="en-US" sz="2200" dirty="0" smtClean="0"/>
              <a:t>are important to analyze separately through this pilot?</a:t>
            </a:r>
            <a:endParaRPr lang="en-US" sz="2200" dirty="0"/>
          </a:p>
          <a:p>
            <a:pPr marL="715962" lvl="1" indent="-457200">
              <a:buFont typeface="+mj-lt"/>
              <a:buAutoNum type="arabicPeriod"/>
            </a:pPr>
            <a:r>
              <a:rPr lang="en-US" sz="2200" dirty="0" smtClean="0"/>
              <a:t>Is it important to test the </a:t>
            </a:r>
            <a:r>
              <a:rPr lang="en-US" sz="2200" b="1" dirty="0" smtClean="0"/>
              <a:t>impact of enabling technologies </a:t>
            </a:r>
            <a:r>
              <a:rPr lang="en-US" sz="2200" dirty="0" smtClean="0"/>
              <a:t>(i.e. smart thermostats) in these pilots?</a:t>
            </a:r>
            <a:endParaRPr lang="en-US" sz="2200" dirty="0"/>
          </a:p>
          <a:p>
            <a:pPr marL="715962" lvl="1" indent="-457200">
              <a:buFont typeface="+mj-lt"/>
              <a:buAutoNum type="arabicPeriod"/>
            </a:pPr>
            <a:r>
              <a:rPr lang="en-US" sz="2200" dirty="0" smtClean="0"/>
              <a:t>How </a:t>
            </a:r>
            <a:r>
              <a:rPr lang="en-US" sz="2200" dirty="0"/>
              <a:t>should the rates be offered to the pilot customers: </a:t>
            </a:r>
            <a:r>
              <a:rPr lang="en-US" sz="2200" b="1" dirty="0"/>
              <a:t>opt-in or </a:t>
            </a:r>
            <a:r>
              <a:rPr lang="en-US" sz="2200" b="1" dirty="0" smtClean="0"/>
              <a:t>opt-out</a:t>
            </a:r>
            <a:r>
              <a:rPr lang="en-US" sz="2200" dirty="0" smtClean="0"/>
              <a:t>?</a:t>
            </a:r>
          </a:p>
          <a:p>
            <a:pPr marL="715962" lvl="1" indent="-457200">
              <a:buFont typeface="+mj-lt"/>
              <a:buAutoNum type="arabicPeriod"/>
            </a:pPr>
            <a:r>
              <a:rPr lang="en-US" sz="2200" dirty="0" smtClean="0"/>
              <a:t>How </a:t>
            </a:r>
            <a:r>
              <a:rPr lang="en-US" sz="2200" dirty="0"/>
              <a:t>do you </a:t>
            </a:r>
            <a:r>
              <a:rPr lang="en-US" sz="2200" b="1" dirty="0"/>
              <a:t>define a successful outcome </a:t>
            </a:r>
            <a:r>
              <a:rPr lang="en-US" sz="2200" dirty="0"/>
              <a:t>for this TVR pilot initiative</a:t>
            </a:r>
            <a:r>
              <a:rPr lang="en-US" sz="2200" dirty="0" smtClean="0"/>
              <a:t>?</a:t>
            </a:r>
            <a:endParaRPr lang="en-US" sz="2200" dirty="0"/>
          </a:p>
        </p:txBody>
      </p:sp>
      <p:sp>
        <p:nvSpPr>
          <p:cNvPr id="4" name="Title 3"/>
          <p:cNvSpPr>
            <a:spLocks noGrp="1"/>
          </p:cNvSpPr>
          <p:nvPr>
            <p:ph type="title"/>
          </p:nvPr>
        </p:nvSpPr>
        <p:spPr>
          <a:xfrm>
            <a:off x="508000" y="205741"/>
            <a:ext cx="11164718" cy="769619"/>
          </a:xfrm>
        </p:spPr>
        <p:txBody>
          <a:bodyPr>
            <a:normAutofit/>
          </a:bodyPr>
          <a:lstStyle/>
          <a:p>
            <a:r>
              <a:rPr lang="en-US" sz="2600" b="1" dirty="0"/>
              <a:t>Discussion Questions</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32</a:t>
            </a:fld>
            <a:endParaRPr lang="en-US" dirty="0"/>
          </a:p>
        </p:txBody>
      </p:sp>
    </p:spTree>
    <p:extLst>
      <p:ext uri="{BB962C8B-B14F-4D97-AF65-F5344CB8AC3E}">
        <p14:creationId xmlns:p14="http://schemas.microsoft.com/office/powerpoint/2010/main" val="426889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3" name="Title 2"/>
          <p:cNvSpPr>
            <a:spLocks noGrp="1"/>
          </p:cNvSpPr>
          <p:nvPr>
            <p:ph type="title"/>
          </p:nvPr>
        </p:nvSpPr>
        <p:spPr>
          <a:xfrm>
            <a:off x="516416" y="1238250"/>
            <a:ext cx="6805961" cy="1182221"/>
          </a:xfrm>
        </p:spPr>
        <p:txBody>
          <a:bodyPr/>
          <a:lstStyle/>
          <a:p>
            <a:r>
              <a:rPr lang="en-US" dirty="0" smtClean="0"/>
              <a:t>1- Rate Design Principles and Tradeoffs</a:t>
            </a:r>
            <a:endParaRPr lang="en-US" dirty="0"/>
          </a:p>
        </p:txBody>
      </p:sp>
    </p:spTree>
    <p:extLst>
      <p:ext uri="{BB962C8B-B14F-4D97-AF65-F5344CB8AC3E}">
        <p14:creationId xmlns:p14="http://schemas.microsoft.com/office/powerpoint/2010/main" val="14730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8000" y="256032"/>
            <a:ext cx="10062464" cy="691986"/>
          </a:xfrm>
        </p:spPr>
        <p:txBody>
          <a:bodyPr>
            <a:normAutofit/>
          </a:bodyPr>
          <a:lstStyle/>
          <a:p>
            <a:r>
              <a:rPr lang="en-US" dirty="0"/>
              <a:t>The utility cost structure has three primary components</a:t>
            </a:r>
          </a:p>
        </p:txBody>
      </p:sp>
      <p:sp>
        <p:nvSpPr>
          <p:cNvPr id="5" name="Slide Number Placeholder 5"/>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4</a:t>
            </a:fld>
            <a:endParaRPr lang="en-US" dirty="0"/>
          </a:p>
        </p:txBody>
      </p:sp>
      <p:graphicFrame>
        <p:nvGraphicFramePr>
          <p:cNvPr id="26" name="Diagram 25"/>
          <p:cNvGraphicFramePr/>
          <p:nvPr/>
        </p:nvGraphicFramePr>
        <p:xfrm>
          <a:off x="550862" y="1402915"/>
          <a:ext cx="10484568" cy="410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eft Brace 2"/>
          <p:cNvSpPr/>
          <p:nvPr/>
        </p:nvSpPr>
        <p:spPr>
          <a:xfrm rot="-5400000">
            <a:off x="1910647" y="4386214"/>
            <a:ext cx="340469" cy="2894675"/>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p:cNvSpPr/>
          <p:nvPr/>
        </p:nvSpPr>
        <p:spPr>
          <a:xfrm rot="-5400000">
            <a:off x="7508307" y="2503502"/>
            <a:ext cx="257897" cy="679634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941703" y="6206082"/>
            <a:ext cx="2278356" cy="461665"/>
          </a:xfrm>
          <a:prstGeom prst="rect">
            <a:avLst/>
          </a:prstGeom>
          <a:noFill/>
        </p:spPr>
        <p:txBody>
          <a:bodyPr wrap="square" rtlCol="0">
            <a:spAutoFit/>
          </a:bodyPr>
          <a:lstStyle/>
          <a:p>
            <a:pPr algn="ctr"/>
            <a:r>
              <a:rPr lang="en-US" sz="2400" b="1" dirty="0">
                <a:solidFill>
                  <a:schemeClr val="accent2"/>
                </a:solidFill>
              </a:rPr>
              <a:t>Variable Costs</a:t>
            </a:r>
          </a:p>
        </p:txBody>
      </p:sp>
      <p:sp>
        <p:nvSpPr>
          <p:cNvPr id="29" name="TextBox 28"/>
          <p:cNvSpPr txBox="1"/>
          <p:nvPr/>
        </p:nvSpPr>
        <p:spPr>
          <a:xfrm>
            <a:off x="6911039" y="6259810"/>
            <a:ext cx="1887166" cy="461665"/>
          </a:xfrm>
          <a:prstGeom prst="rect">
            <a:avLst/>
          </a:prstGeom>
          <a:noFill/>
        </p:spPr>
        <p:txBody>
          <a:bodyPr wrap="square" rtlCol="0">
            <a:spAutoFit/>
          </a:bodyPr>
          <a:lstStyle/>
          <a:p>
            <a:pPr algn="ctr"/>
            <a:r>
              <a:rPr lang="en-US" sz="2400" b="1" dirty="0">
                <a:solidFill>
                  <a:schemeClr val="accent2"/>
                </a:solidFill>
              </a:rPr>
              <a:t>Fixed Costs</a:t>
            </a:r>
          </a:p>
        </p:txBody>
      </p:sp>
    </p:spTree>
    <p:extLst>
      <p:ext uri="{BB962C8B-B14F-4D97-AF65-F5344CB8AC3E}">
        <p14:creationId xmlns:p14="http://schemas.microsoft.com/office/powerpoint/2010/main" val="4954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9120" y="160302"/>
            <a:ext cx="10309597" cy="874644"/>
          </a:xfrm>
        </p:spPr>
        <p:txBody>
          <a:bodyPr>
            <a:normAutofit fontScale="90000"/>
          </a:bodyPr>
          <a:lstStyle/>
          <a:p>
            <a:r>
              <a:rPr lang="en-US" dirty="0"/>
              <a:t>There is misalignment between how utility costs are incurred and how they are recovered from customers</a:t>
            </a:r>
          </a:p>
        </p:txBody>
      </p:sp>
      <p:sp>
        <p:nvSpPr>
          <p:cNvPr id="5" name="Slide Number Placeholder 5"/>
          <p:cNvSpPr>
            <a:spLocks noGrp="1"/>
          </p:cNvSpPr>
          <p:nvPr>
            <p:ph type="sldNum" sz="quarter" idx="21"/>
          </p:nvPr>
        </p:nvSpPr>
        <p:spPr>
          <a:xfrm>
            <a:off x="10591703" y="6462254"/>
            <a:ext cx="1453544" cy="365125"/>
          </a:xfrm>
        </p:spPr>
        <p:txBody>
          <a:bodyPr/>
          <a:lstStyle/>
          <a:p>
            <a:r>
              <a:rPr lang="en-US" dirty="0"/>
              <a:t>brattle.com | </a:t>
            </a:r>
            <a:fld id="{C95ECF09-ED6D-489D-87B4-9DBCD4D54A41}" type="slidenum">
              <a:rPr lang="en-US" smtClean="0"/>
              <a:pPr/>
              <a:t>5</a:t>
            </a:fld>
            <a:endParaRPr lang="en-US" dirty="0"/>
          </a:p>
        </p:txBody>
      </p:sp>
      <p:sp>
        <p:nvSpPr>
          <p:cNvPr id="11" name="TextBox 10"/>
          <p:cNvSpPr txBox="1"/>
          <p:nvPr/>
        </p:nvSpPr>
        <p:spPr>
          <a:xfrm>
            <a:off x="5774179" y="1532027"/>
            <a:ext cx="2491530" cy="369332"/>
          </a:xfrm>
          <a:prstGeom prst="rect">
            <a:avLst/>
          </a:prstGeom>
          <a:solidFill>
            <a:schemeClr val="bg1"/>
          </a:solidFill>
          <a:ln w="28575">
            <a:solidFill>
              <a:schemeClr val="accent1"/>
            </a:solidFill>
          </a:ln>
        </p:spPr>
        <p:txBody>
          <a:bodyPr wrap="square" rtlCol="0">
            <a:spAutoFit/>
          </a:bodyPr>
          <a:lstStyle/>
          <a:p>
            <a:pPr algn="ctr"/>
            <a:r>
              <a:rPr lang="en-US" b="1" dirty="0">
                <a:solidFill>
                  <a:schemeClr val="accent1"/>
                </a:solidFill>
              </a:rPr>
              <a:t>Utility’s Costs</a:t>
            </a:r>
          </a:p>
        </p:txBody>
      </p:sp>
      <p:sp>
        <p:nvSpPr>
          <p:cNvPr id="12" name="TextBox 11"/>
          <p:cNvSpPr txBox="1"/>
          <p:nvPr/>
        </p:nvSpPr>
        <p:spPr>
          <a:xfrm>
            <a:off x="8401040" y="1532027"/>
            <a:ext cx="2526485" cy="369332"/>
          </a:xfrm>
          <a:prstGeom prst="rect">
            <a:avLst/>
          </a:prstGeom>
          <a:solidFill>
            <a:schemeClr val="bg1"/>
          </a:solidFill>
          <a:ln w="28575">
            <a:solidFill>
              <a:schemeClr val="tx2"/>
            </a:solidFill>
          </a:ln>
        </p:spPr>
        <p:txBody>
          <a:bodyPr wrap="square" rtlCol="0">
            <a:spAutoFit/>
          </a:bodyPr>
          <a:lstStyle/>
          <a:p>
            <a:pPr algn="ctr"/>
            <a:r>
              <a:rPr lang="en-US" b="1" dirty="0">
                <a:solidFill>
                  <a:schemeClr val="accent1"/>
                </a:solidFill>
              </a:rPr>
              <a:t>Customer’s Bill</a:t>
            </a:r>
          </a:p>
        </p:txBody>
      </p:sp>
      <p:sp>
        <p:nvSpPr>
          <p:cNvPr id="16" name="Rectangle 15"/>
          <p:cNvSpPr/>
          <p:nvPr/>
        </p:nvSpPr>
        <p:spPr>
          <a:xfrm>
            <a:off x="5774179" y="2117043"/>
            <a:ext cx="2491530" cy="1931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Variable = $60</a:t>
            </a:r>
          </a:p>
          <a:p>
            <a:pPr algn="ctr"/>
            <a:endParaRPr lang="en-US" sz="1400" b="1" dirty="0">
              <a:solidFill>
                <a:srgbClr val="FFFFFF"/>
              </a:solidFill>
            </a:endParaRPr>
          </a:p>
          <a:p>
            <a:pPr algn="ctr"/>
            <a:r>
              <a:rPr lang="en-US" sz="1400" b="1" dirty="0">
                <a:solidFill>
                  <a:srgbClr val="FFFFFF"/>
                </a:solidFill>
              </a:rPr>
              <a:t>Fuel/gas supply</a:t>
            </a:r>
          </a:p>
          <a:p>
            <a:pPr algn="ctr"/>
            <a:r>
              <a:rPr lang="en-US" sz="1400" b="1" dirty="0">
                <a:solidFill>
                  <a:srgbClr val="FFFFFF"/>
                </a:solidFill>
              </a:rPr>
              <a:t>Variable O&amp;M</a:t>
            </a:r>
          </a:p>
        </p:txBody>
      </p:sp>
      <p:sp>
        <p:nvSpPr>
          <p:cNvPr id="17" name="Rectangle 16"/>
          <p:cNvSpPr/>
          <p:nvPr/>
        </p:nvSpPr>
        <p:spPr>
          <a:xfrm>
            <a:off x="5774179" y="4048298"/>
            <a:ext cx="2491530" cy="62345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Fixed (Customer) = $10</a:t>
            </a:r>
          </a:p>
        </p:txBody>
      </p:sp>
      <p:sp>
        <p:nvSpPr>
          <p:cNvPr id="19" name="Rectangle 18"/>
          <p:cNvSpPr/>
          <p:nvPr/>
        </p:nvSpPr>
        <p:spPr>
          <a:xfrm>
            <a:off x="8401040" y="2117043"/>
            <a:ext cx="2487677" cy="398008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Variable = $115</a:t>
            </a:r>
          </a:p>
          <a:p>
            <a:pPr algn="ctr"/>
            <a:r>
              <a:rPr lang="en-US" sz="1400" b="1" dirty="0">
                <a:solidFill>
                  <a:srgbClr val="FFFFFF"/>
                </a:solidFill>
              </a:rPr>
              <a:t>kWh charge</a:t>
            </a:r>
          </a:p>
        </p:txBody>
      </p:sp>
      <p:sp>
        <p:nvSpPr>
          <p:cNvPr id="20" name="Rectangle 19"/>
          <p:cNvSpPr/>
          <p:nvPr/>
        </p:nvSpPr>
        <p:spPr>
          <a:xfrm>
            <a:off x="8401040" y="6097128"/>
            <a:ext cx="2487677" cy="36512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Customer = $5</a:t>
            </a:r>
          </a:p>
          <a:p>
            <a:pPr algn="ctr"/>
            <a:r>
              <a:rPr lang="en-US" sz="1100" b="1" dirty="0">
                <a:solidFill>
                  <a:srgbClr val="FFFFFF"/>
                </a:solidFill>
              </a:rPr>
              <a:t>Monthly charge</a:t>
            </a:r>
          </a:p>
        </p:txBody>
      </p:sp>
      <p:sp>
        <p:nvSpPr>
          <p:cNvPr id="2" name="TextBox 1"/>
          <p:cNvSpPr txBox="1"/>
          <p:nvPr/>
        </p:nvSpPr>
        <p:spPr>
          <a:xfrm>
            <a:off x="579120" y="1368808"/>
            <a:ext cx="4729693" cy="5016758"/>
          </a:xfrm>
          <a:prstGeom prst="rect">
            <a:avLst/>
          </a:prstGeom>
          <a:noFill/>
        </p:spPr>
        <p:txBody>
          <a:bodyPr wrap="square" rtlCol="0">
            <a:spAutoFit/>
          </a:bodyPr>
          <a:lstStyle/>
          <a:p>
            <a:r>
              <a:rPr lang="en-US" sz="2000" b="1" dirty="0"/>
              <a:t>The typical residential customer’s bill  does not match the utility’s underlying costs</a:t>
            </a:r>
          </a:p>
          <a:p>
            <a:endParaRPr lang="en-US" sz="2000" dirty="0"/>
          </a:p>
          <a:p>
            <a:r>
              <a:rPr lang="en-US" sz="2000" dirty="0"/>
              <a:t>In the example, the variable kWh charge recovers not only the $60 of variable costs, but also $55 of the fixed costs…</a:t>
            </a:r>
          </a:p>
          <a:p>
            <a:endParaRPr lang="en-US" sz="2000" dirty="0"/>
          </a:p>
          <a:p>
            <a:r>
              <a:rPr lang="en-US" sz="2000" dirty="0"/>
              <a:t>…but a utility does not avoid embedded/fixed costs when a consumer reduces its usage</a:t>
            </a:r>
          </a:p>
          <a:p>
            <a:endParaRPr lang="en-US" sz="2000" dirty="0"/>
          </a:p>
          <a:p>
            <a:r>
              <a:rPr lang="en-US" sz="2000" b="1" i="1" dirty="0"/>
              <a:t>This is problematic and is at the heart of many discussions in rate design and electricity policy</a:t>
            </a:r>
          </a:p>
          <a:p>
            <a:endParaRPr lang="en-US" sz="2000" dirty="0"/>
          </a:p>
          <a:p>
            <a:endParaRPr lang="en-US" sz="2000" dirty="0"/>
          </a:p>
        </p:txBody>
      </p:sp>
      <p:sp>
        <p:nvSpPr>
          <p:cNvPr id="21" name="Rectangle 20"/>
          <p:cNvSpPr/>
          <p:nvPr/>
        </p:nvSpPr>
        <p:spPr>
          <a:xfrm>
            <a:off x="5774179" y="4671753"/>
            <a:ext cx="2491530" cy="179050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Fixed (Demand) = $50</a:t>
            </a:r>
          </a:p>
          <a:p>
            <a:pPr algn="ctr"/>
            <a:endParaRPr lang="en-US" sz="1400" b="1" dirty="0">
              <a:solidFill>
                <a:srgbClr val="FFFFFF"/>
              </a:solidFill>
            </a:endParaRPr>
          </a:p>
          <a:p>
            <a:pPr algn="ctr"/>
            <a:r>
              <a:rPr lang="en-US" sz="1400" b="1" dirty="0">
                <a:solidFill>
                  <a:srgbClr val="FFFFFF"/>
                </a:solidFill>
              </a:rPr>
              <a:t>Generation capacity</a:t>
            </a:r>
          </a:p>
          <a:p>
            <a:pPr algn="ctr"/>
            <a:r>
              <a:rPr lang="en-US" sz="1400" b="1" dirty="0">
                <a:solidFill>
                  <a:srgbClr val="FFFFFF"/>
                </a:solidFill>
              </a:rPr>
              <a:t>Distribution capacity</a:t>
            </a:r>
          </a:p>
          <a:p>
            <a:pPr algn="ctr"/>
            <a:r>
              <a:rPr lang="en-US" sz="1400" b="1" dirty="0">
                <a:solidFill>
                  <a:srgbClr val="FFFFFF"/>
                </a:solidFill>
              </a:rPr>
              <a:t>Transmission capacity</a:t>
            </a:r>
          </a:p>
        </p:txBody>
      </p:sp>
    </p:spTree>
    <p:extLst>
      <p:ext uri="{BB962C8B-B14F-4D97-AF65-F5344CB8AC3E}">
        <p14:creationId xmlns:p14="http://schemas.microsoft.com/office/powerpoint/2010/main" val="199518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93725" y="1333418"/>
            <a:ext cx="10798175" cy="4757738"/>
          </a:xfrm>
        </p:spPr>
        <p:txBody>
          <a:bodyPr/>
          <a:lstStyle/>
          <a:p>
            <a:r>
              <a:rPr lang="en-US" sz="2200" b="1" dirty="0"/>
              <a:t>Problems caused by the volumetric rate structure have become too big to ignore</a:t>
            </a:r>
          </a:p>
          <a:p>
            <a:pPr lvl="1"/>
            <a:r>
              <a:rPr lang="en-US" sz="2000" dirty="0"/>
              <a:t>Rising peak loads and falling sales lead to under-recovery of costs</a:t>
            </a:r>
          </a:p>
          <a:p>
            <a:pPr lvl="1"/>
            <a:r>
              <a:rPr lang="en-US" sz="2000" dirty="0"/>
              <a:t>DERs will continue to exacerbate the mismatch between revenue and costs among residential customers</a:t>
            </a:r>
          </a:p>
          <a:p>
            <a:pPr lvl="1"/>
            <a:endParaRPr lang="en-US" dirty="0"/>
          </a:p>
          <a:p>
            <a:r>
              <a:rPr lang="en-US" sz="2200" b="1" dirty="0"/>
              <a:t>Regulatory pressures are mounting </a:t>
            </a:r>
          </a:p>
          <a:p>
            <a:pPr lvl="1"/>
            <a:r>
              <a:rPr lang="en-US" sz="2000" dirty="0"/>
              <a:t>Push for increased DER penetration, greater customer choice, and greater system efficiency</a:t>
            </a:r>
          </a:p>
          <a:p>
            <a:pPr lvl="1"/>
            <a:endParaRPr lang="en-US" dirty="0"/>
          </a:p>
          <a:p>
            <a:r>
              <a:rPr lang="en-US" sz="2200" b="1" dirty="0"/>
              <a:t>Customer needs are changing rapidly </a:t>
            </a:r>
          </a:p>
          <a:p>
            <a:pPr lvl="1"/>
            <a:r>
              <a:rPr lang="en-US" sz="2000" dirty="0"/>
              <a:t>Seamless integration of technologies with the grid at the same level of reliability they have today</a:t>
            </a:r>
          </a:p>
          <a:p>
            <a:pPr lvl="1"/>
            <a:r>
              <a:rPr lang="en-US" sz="2000" dirty="0"/>
              <a:t>Expect more rate options that will match their usage preferences</a:t>
            </a:r>
          </a:p>
          <a:p>
            <a:endParaRPr lang="en-US" dirty="0"/>
          </a:p>
        </p:txBody>
      </p:sp>
      <p:sp>
        <p:nvSpPr>
          <p:cNvPr id="4" name="Title 3"/>
          <p:cNvSpPr>
            <a:spLocks noGrp="1"/>
          </p:cNvSpPr>
          <p:nvPr>
            <p:ph type="title"/>
          </p:nvPr>
        </p:nvSpPr>
        <p:spPr>
          <a:xfrm>
            <a:off x="593725" y="375241"/>
            <a:ext cx="9901274" cy="715799"/>
          </a:xfrm>
        </p:spPr>
        <p:txBody>
          <a:bodyPr>
            <a:normAutofit fontScale="90000"/>
          </a:bodyPr>
          <a:lstStyle/>
          <a:p>
            <a:r>
              <a:rPr lang="en-US" dirty="0"/>
              <a:t>This paradigm is not sustainable; rate design is ripe for change</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6</a:t>
            </a:fld>
            <a:endParaRPr lang="en-US" dirty="0"/>
          </a:p>
        </p:txBody>
      </p:sp>
    </p:spTree>
    <p:extLst>
      <p:ext uri="{BB962C8B-B14F-4D97-AF65-F5344CB8AC3E}">
        <p14:creationId xmlns:p14="http://schemas.microsoft.com/office/powerpoint/2010/main" val="145361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99440" y="1291910"/>
            <a:ext cx="10457180" cy="4995862"/>
          </a:xfrm>
        </p:spPr>
        <p:txBody>
          <a:bodyPr/>
          <a:lstStyle/>
          <a:p>
            <a:r>
              <a:rPr lang="en-US" b="1" dirty="0">
                <a:solidFill>
                  <a:schemeClr val="tx2"/>
                </a:solidFill>
              </a:rPr>
              <a:t>Primary function of retail rates </a:t>
            </a:r>
            <a:r>
              <a:rPr lang="en-US" dirty="0"/>
              <a:t>is to recover the utility’s revenue requirement in the most economically efficient and equitable fashion</a:t>
            </a:r>
          </a:p>
          <a:p>
            <a:r>
              <a:rPr lang="en-US" dirty="0"/>
              <a:t>At the same time, rates should reflect the structure of the costs incurred to serve them and lead to </a:t>
            </a:r>
            <a:r>
              <a:rPr lang="en-US" b="1" dirty="0">
                <a:solidFill>
                  <a:schemeClr val="tx2"/>
                </a:solidFill>
              </a:rPr>
              <a:t>efficient price signals </a:t>
            </a:r>
            <a:r>
              <a:rPr lang="en-US" dirty="0"/>
              <a:t>to:</a:t>
            </a:r>
          </a:p>
          <a:p>
            <a:pPr lvl="1"/>
            <a:r>
              <a:rPr lang="en-US" dirty="0"/>
              <a:t>Encourage optimal consumption decisions;</a:t>
            </a:r>
          </a:p>
          <a:p>
            <a:pPr lvl="1"/>
            <a:r>
              <a:rPr lang="en-US" dirty="0"/>
              <a:t>Lead to bill stability for customers and revenue stability for utilities; and</a:t>
            </a:r>
          </a:p>
          <a:p>
            <a:pPr lvl="1"/>
            <a:r>
              <a:rPr lang="en-US" dirty="0"/>
              <a:t>Be easily understandable by customers</a:t>
            </a:r>
          </a:p>
          <a:p>
            <a:r>
              <a:rPr lang="en-US" dirty="0"/>
              <a:t>When the rate construct is laden with other objectives, such as incentivizing new technology adoption and subsidizing certain customer groups, rates may lead to inter- and intra-class cost shifts and convey inefficient price signals that lead to over- or under-consumption of electricity</a:t>
            </a:r>
          </a:p>
          <a:p>
            <a:endParaRPr lang="en-US" dirty="0"/>
          </a:p>
        </p:txBody>
      </p:sp>
      <p:sp>
        <p:nvSpPr>
          <p:cNvPr id="4" name="Title 3"/>
          <p:cNvSpPr>
            <a:spLocks noGrp="1"/>
          </p:cNvSpPr>
          <p:nvPr>
            <p:ph type="title"/>
          </p:nvPr>
        </p:nvSpPr>
        <p:spPr>
          <a:xfrm>
            <a:off x="508000" y="482130"/>
            <a:ext cx="11164718" cy="519584"/>
          </a:xfrm>
        </p:spPr>
        <p:txBody>
          <a:bodyPr>
            <a:normAutofit fontScale="90000"/>
          </a:bodyPr>
          <a:lstStyle/>
          <a:p>
            <a:r>
              <a:rPr lang="en-US" dirty="0"/>
              <a:t>Primary Mission of Retail Pricing</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7</a:t>
            </a:fld>
            <a:endParaRPr lang="en-US" dirty="0"/>
          </a:p>
        </p:txBody>
      </p:sp>
    </p:spTree>
    <p:extLst>
      <p:ext uri="{BB962C8B-B14F-4D97-AF65-F5344CB8AC3E}">
        <p14:creationId xmlns:p14="http://schemas.microsoft.com/office/powerpoint/2010/main" val="170166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a:t>
            </a:fld>
            <a:endParaRPr lang="en-US" dirty="0"/>
          </a:p>
        </p:txBody>
      </p:sp>
      <p:sp>
        <p:nvSpPr>
          <p:cNvPr id="4" name="Text Placeholder 3"/>
          <p:cNvSpPr>
            <a:spLocks noGrp="1"/>
          </p:cNvSpPr>
          <p:nvPr>
            <p:ph type="body" sz="quarter" idx="16"/>
          </p:nvPr>
        </p:nvSpPr>
        <p:spPr>
          <a:xfrm>
            <a:off x="508000" y="1181101"/>
            <a:ext cx="11164888" cy="876299"/>
          </a:xfrm>
        </p:spPr>
        <p:txBody>
          <a:bodyPr/>
          <a:lstStyle/>
          <a:p>
            <a:r>
              <a:rPr lang="en-US" sz="2200" b="1" dirty="0"/>
              <a:t>Rate design should adhere to well-known rate design principles</a:t>
            </a:r>
          </a:p>
        </p:txBody>
      </p:sp>
      <p:sp>
        <p:nvSpPr>
          <p:cNvPr id="6" name="Title 5"/>
          <p:cNvSpPr>
            <a:spLocks noGrp="1"/>
          </p:cNvSpPr>
          <p:nvPr>
            <p:ph type="title"/>
          </p:nvPr>
        </p:nvSpPr>
        <p:spPr>
          <a:xfrm>
            <a:off x="508000" y="283634"/>
            <a:ext cx="11164718" cy="784590"/>
          </a:xfrm>
        </p:spPr>
        <p:txBody>
          <a:bodyPr/>
          <a:lstStyle/>
          <a:p>
            <a:r>
              <a:rPr lang="en-US" dirty="0"/>
              <a:t>Rate Design Principles</a:t>
            </a:r>
          </a:p>
        </p:txBody>
      </p:sp>
      <p:graphicFrame>
        <p:nvGraphicFramePr>
          <p:cNvPr id="12" name="Table 11"/>
          <p:cNvGraphicFramePr>
            <a:graphicFrameLocks noGrp="1"/>
          </p:cNvGraphicFramePr>
          <p:nvPr/>
        </p:nvGraphicFramePr>
        <p:xfrm>
          <a:off x="595029" y="2095895"/>
          <a:ext cx="6705600" cy="4423527"/>
        </p:xfrm>
        <a:graphic>
          <a:graphicData uri="http://schemas.openxmlformats.org/drawingml/2006/table">
            <a:tbl>
              <a:tblPr firstRow="1" bandRow="1">
                <a:tableStyleId>{5C22544A-7EE6-4342-B048-85BDC9FD1C3A}</a:tableStyleId>
              </a:tblPr>
              <a:tblGrid>
                <a:gridCol w="292100">
                  <a:extLst>
                    <a:ext uri="{9D8B030D-6E8A-4147-A177-3AD203B41FA5}">
                      <a16:colId xmlns:a16="http://schemas.microsoft.com/office/drawing/2014/main" val="2541893765"/>
                    </a:ext>
                  </a:extLst>
                </a:gridCol>
                <a:gridCol w="1779871">
                  <a:extLst>
                    <a:ext uri="{9D8B030D-6E8A-4147-A177-3AD203B41FA5}">
                      <a16:colId xmlns:a16="http://schemas.microsoft.com/office/drawing/2014/main" val="20000"/>
                    </a:ext>
                  </a:extLst>
                </a:gridCol>
                <a:gridCol w="4633629">
                  <a:extLst>
                    <a:ext uri="{9D8B030D-6E8A-4147-A177-3AD203B41FA5}">
                      <a16:colId xmlns:a16="http://schemas.microsoft.com/office/drawing/2014/main" val="20001"/>
                    </a:ext>
                  </a:extLst>
                </a:gridCol>
              </a:tblGrid>
              <a:tr h="352194">
                <a:tc gridSpan="2">
                  <a:txBody>
                    <a:bodyPr/>
                    <a:lstStyle/>
                    <a:p>
                      <a:r>
                        <a:rPr lang="en-GB" sz="1400" dirty="0">
                          <a:solidFill>
                            <a:srgbClr val="FFFFFF"/>
                          </a:solidFill>
                        </a:rPr>
                        <a:t>Principles</a:t>
                      </a:r>
                      <a:endParaRPr lang="en-US" sz="1400" dirty="0">
                        <a:solidFill>
                          <a:srgbClr val="FFFFFF"/>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400" dirty="0">
                        <a:solidFill>
                          <a:srgbClr val="FFFFFF"/>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400" dirty="0">
                          <a:solidFill>
                            <a:srgbClr val="FFFFFF"/>
                          </a:solidFill>
                        </a:rPr>
                        <a:t>Objective</a:t>
                      </a:r>
                      <a:endParaRPr lang="en-US" sz="1400" dirty="0">
                        <a:solidFill>
                          <a:srgbClr val="FFFFFF"/>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69509">
                <a:tc>
                  <a:txBody>
                    <a:bodyPr/>
                    <a:lstStyle/>
                    <a:p>
                      <a:pPr algn="r"/>
                      <a:r>
                        <a:rPr lang="en-US" sz="1400" b="1" dirty="0">
                          <a:solidFill>
                            <a:schemeClr val="bg1"/>
                          </a:solidFill>
                        </a:rPr>
                        <a:t>1</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GB" sz="1400" b="1" dirty="0">
                          <a:solidFill>
                            <a:schemeClr val="bg1"/>
                          </a:solidFill>
                        </a:rPr>
                        <a:t>Cost causation</a:t>
                      </a:r>
                      <a:endParaRPr lang="en-US" sz="1400" b="1" dirty="0">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US" sz="1200" kern="1200" dirty="0">
                          <a:solidFill>
                            <a:srgbClr val="000000"/>
                          </a:solidFill>
                          <a:effectLst/>
                          <a:latin typeface="+mn-lt"/>
                          <a:ea typeface="+mn-ea"/>
                          <a:cs typeface="+mn-cs"/>
                        </a:rPr>
                        <a:t>Rates should reflect cost causation, including embedded costs,</a:t>
                      </a:r>
                      <a:r>
                        <a:rPr lang="en-US" sz="1200" kern="1200" baseline="0" dirty="0">
                          <a:solidFill>
                            <a:srgbClr val="000000"/>
                          </a:solidFill>
                          <a:effectLst/>
                          <a:latin typeface="+mn-lt"/>
                          <a:ea typeface="+mn-ea"/>
                          <a:cs typeface="+mn-cs"/>
                        </a:rPr>
                        <a:t> </a:t>
                      </a:r>
                      <a:r>
                        <a:rPr lang="en-US" sz="1200" kern="1200" dirty="0">
                          <a:solidFill>
                            <a:srgbClr val="000000"/>
                          </a:solidFill>
                          <a:effectLst/>
                          <a:latin typeface="+mn-lt"/>
                          <a:ea typeface="+mn-ea"/>
                          <a:cs typeface="+mn-cs"/>
                        </a:rPr>
                        <a:t>long-run marginal and future costs, and the fixed cost nature of delivering electricity </a:t>
                      </a:r>
                      <a:endParaRPr lang="en-GB" sz="1200" kern="1200" dirty="0">
                        <a:solidFill>
                          <a:srgbClr val="000000"/>
                        </a:solidFill>
                        <a:effectLst/>
                        <a:latin typeface="+mn-lt"/>
                        <a:ea typeface="+mn-ea"/>
                        <a:cs typeface="+mn-cs"/>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9509">
                <a:tc>
                  <a:txBody>
                    <a:bodyPr/>
                    <a:lstStyle/>
                    <a:p>
                      <a:pPr algn="r"/>
                      <a:r>
                        <a:rPr lang="en-US" sz="1400" b="1" dirty="0">
                          <a:solidFill>
                            <a:schemeClr val="bg1"/>
                          </a:solidFill>
                        </a:rPr>
                        <a:t>2</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Encourage </a:t>
                      </a:r>
                      <a:br>
                        <a:rPr lang="en-US" sz="1400" b="1" dirty="0">
                          <a:solidFill>
                            <a:schemeClr val="bg1"/>
                          </a:solidFill>
                        </a:rPr>
                      </a:br>
                      <a:r>
                        <a:rPr lang="en-US" sz="1400" b="1" dirty="0">
                          <a:solidFill>
                            <a:schemeClr val="bg1"/>
                          </a:solidFill>
                        </a:rPr>
                        <a:t>efficient outcomes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mn-lt"/>
                          <a:ea typeface="+mn-ea"/>
                          <a:cs typeface="+mn-cs"/>
                        </a:rPr>
                        <a:t>Rates should encourage economically efficient and market-enabled decision-making, for both efficient use of the grid by customers and new investments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09335">
                <a:tc>
                  <a:txBody>
                    <a:bodyPr/>
                    <a:lstStyle/>
                    <a:p>
                      <a:pPr algn="r"/>
                      <a:r>
                        <a:rPr lang="en-US" sz="1400" b="1" dirty="0">
                          <a:solidFill>
                            <a:schemeClr val="bg1"/>
                          </a:solidFill>
                        </a:rPr>
                        <a:t>3</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Fair Value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GB" sz="1200" dirty="0">
                          <a:solidFill>
                            <a:srgbClr val="000000"/>
                          </a:solidFill>
                        </a:rPr>
                        <a:t>Customers and</a:t>
                      </a:r>
                      <a:r>
                        <a:rPr lang="en-GB" sz="1200" baseline="0" dirty="0">
                          <a:solidFill>
                            <a:srgbClr val="000000"/>
                          </a:solidFill>
                        </a:rPr>
                        <a:t> utility should both be paid the fair value for the grid services they provide</a:t>
                      </a:r>
                      <a:endParaRPr lang="en-GB" sz="1200" dirty="0">
                        <a:solidFill>
                          <a:srgbClr val="000000"/>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55214">
                <a:tc>
                  <a:txBody>
                    <a:bodyPr/>
                    <a:lstStyle/>
                    <a:p>
                      <a:pPr algn="r"/>
                      <a:r>
                        <a:rPr lang="en-US" sz="1400" b="1" dirty="0">
                          <a:solidFill>
                            <a:schemeClr val="bg1"/>
                          </a:solidFill>
                        </a:rPr>
                        <a:t>4</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Customer    </a:t>
                      </a:r>
                    </a:p>
                    <a:p>
                      <a:r>
                        <a:rPr lang="en-US" sz="1400" b="1" dirty="0">
                          <a:solidFill>
                            <a:schemeClr val="bg1"/>
                          </a:solidFill>
                        </a:rPr>
                        <a:t>Orientation</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kern="1200" dirty="0">
                          <a:solidFill>
                            <a:srgbClr val="000000"/>
                          </a:solidFill>
                          <a:latin typeface="+mn-lt"/>
                          <a:ea typeface="+mn-ea"/>
                          <a:cs typeface="+mn-cs"/>
                        </a:rPr>
                        <a:t>Rates should a</a:t>
                      </a:r>
                      <a:r>
                        <a:rPr lang="en-US" sz="1200" kern="1200" dirty="0">
                          <a:solidFill>
                            <a:srgbClr val="000000"/>
                          </a:solidFill>
                          <a:latin typeface="+mn-lt"/>
                          <a:ea typeface="+mn-ea"/>
                          <a:cs typeface="+mn-cs"/>
                        </a:rPr>
                        <a:t>spire for simplicity while providing customer choices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3277">
                <a:tc>
                  <a:txBody>
                    <a:bodyPr/>
                    <a:lstStyle/>
                    <a:p>
                      <a:pPr algn="r"/>
                      <a:r>
                        <a:rPr lang="en-US" sz="1400" b="1" dirty="0">
                          <a:solidFill>
                            <a:schemeClr val="bg1"/>
                          </a:solidFill>
                        </a:rPr>
                        <a:t>5</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baseline="0" dirty="0">
                          <a:solidFill>
                            <a:schemeClr val="bg1"/>
                          </a:solidFill>
                        </a:rPr>
                        <a:t>Stability</a:t>
                      </a:r>
                      <a:endParaRPr lang="en-US" sz="1400" b="1" dirty="0">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GB" sz="1200" dirty="0">
                          <a:solidFill>
                            <a:srgbClr val="000000"/>
                          </a:solidFill>
                        </a:rPr>
                        <a:t>Customer</a:t>
                      </a:r>
                      <a:r>
                        <a:rPr lang="en-GB" sz="1200" baseline="0" dirty="0">
                          <a:solidFill>
                            <a:srgbClr val="000000"/>
                          </a:solidFill>
                        </a:rPr>
                        <a:t> bills should be relatively stable</a:t>
                      </a:r>
                      <a:endParaRPr lang="en-GB" sz="1200" dirty="0">
                        <a:solidFill>
                          <a:srgbClr val="000000"/>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9335">
                <a:tc>
                  <a:txBody>
                    <a:bodyPr/>
                    <a:lstStyle/>
                    <a:p>
                      <a:pPr algn="r"/>
                      <a:r>
                        <a:rPr lang="en-US" sz="1400" b="1" dirty="0">
                          <a:solidFill>
                            <a:schemeClr val="bg1"/>
                          </a:solidFill>
                        </a:rPr>
                        <a:t>6</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Access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GB" sz="1200" dirty="0">
                          <a:solidFill>
                            <a:srgbClr val="000000"/>
                          </a:solidFill>
                        </a:rPr>
                        <a:t>Electricity should remain affordable and accessible for vulnerable</a:t>
                      </a:r>
                      <a:r>
                        <a:rPr lang="en-GB" sz="1200" baseline="0" dirty="0">
                          <a:solidFill>
                            <a:srgbClr val="000000"/>
                          </a:solidFill>
                        </a:rPr>
                        <a:t> sub populations</a:t>
                      </a:r>
                      <a:endParaRPr lang="en-GB" sz="1200" dirty="0">
                        <a:solidFill>
                          <a:srgbClr val="000000"/>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409335">
                <a:tc>
                  <a:txBody>
                    <a:bodyPr/>
                    <a:lstStyle/>
                    <a:p>
                      <a:pPr algn="r"/>
                      <a:r>
                        <a:rPr lang="en-US" sz="1400" b="1" dirty="0">
                          <a:solidFill>
                            <a:schemeClr val="bg1"/>
                          </a:solidFill>
                        </a:rPr>
                        <a:t>7</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Gradualism</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GB" sz="1200" dirty="0">
                          <a:solidFill>
                            <a:srgbClr val="000000"/>
                          </a:solidFill>
                        </a:rPr>
                        <a:t>Rate changes</a:t>
                      </a:r>
                      <a:r>
                        <a:rPr lang="en-GB" sz="1200" baseline="0" dirty="0">
                          <a:solidFill>
                            <a:srgbClr val="000000"/>
                          </a:solidFill>
                        </a:rPr>
                        <a:t> should be implemented in a manner which would not cause any large bill impacts</a:t>
                      </a:r>
                      <a:endParaRPr lang="en-GB" sz="1200" dirty="0">
                        <a:solidFill>
                          <a:srgbClr val="000000"/>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90538">
                <a:tc>
                  <a:txBody>
                    <a:bodyPr/>
                    <a:lstStyle/>
                    <a:p>
                      <a:pPr algn="r"/>
                      <a:r>
                        <a:rPr lang="en-US" sz="1400" b="1" dirty="0">
                          <a:solidFill>
                            <a:schemeClr val="bg1"/>
                          </a:solidFill>
                        </a:rPr>
                        <a:t>8</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C7D94"/>
                    </a:solidFill>
                  </a:tcPr>
                </a:tc>
                <a:tc>
                  <a:txBody>
                    <a:bodyPr/>
                    <a:lstStyle/>
                    <a:p>
                      <a:r>
                        <a:rPr lang="en-US" sz="1400" b="1" dirty="0">
                          <a:solidFill>
                            <a:schemeClr val="bg1"/>
                          </a:solidFill>
                        </a:rPr>
                        <a:t>Economic </a:t>
                      </a:r>
                    </a:p>
                    <a:p>
                      <a:r>
                        <a:rPr lang="en-US" sz="1400" b="1" dirty="0">
                          <a:solidFill>
                            <a:schemeClr val="bg1"/>
                          </a:solidFill>
                        </a:rPr>
                        <a:t>Sustainability</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nSpc>
                          <a:spcPct val="90000"/>
                        </a:lnSpc>
                        <a:buFont typeface="Arial" panose="020B0604020202020204" pitchFamily="34" charset="0"/>
                        <a:buNone/>
                      </a:pPr>
                      <a:r>
                        <a:rPr lang="en-GB" sz="1200" dirty="0">
                          <a:solidFill>
                            <a:srgbClr val="000000"/>
                          </a:solidFill>
                        </a:rPr>
                        <a:t>Rate design should reflect</a:t>
                      </a:r>
                      <a:r>
                        <a:rPr lang="en-GB" sz="1200" baseline="0" dirty="0">
                          <a:solidFill>
                            <a:srgbClr val="000000"/>
                          </a:solidFill>
                        </a:rPr>
                        <a:t> a long-term approach to price signals, remain neutral to any particular technology or business cycle and </a:t>
                      </a:r>
                      <a:r>
                        <a:rPr lang="en-US" sz="1200" baseline="0" dirty="0">
                          <a:solidFill>
                            <a:schemeClr val="dk1"/>
                          </a:solidFill>
                        </a:rPr>
                        <a:t>a</a:t>
                      </a:r>
                      <a:r>
                        <a:rPr lang="en-US" sz="1200" dirty="0"/>
                        <a:t>void cross-subsidies and prevent abuse/gaming/arbitrage </a:t>
                      </a:r>
                      <a:endParaRPr lang="en-GB" sz="1200" dirty="0">
                        <a:solidFill>
                          <a:srgbClr val="000000"/>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13" name="Isosceles Triangle 12"/>
          <p:cNvSpPr/>
          <p:nvPr/>
        </p:nvSpPr>
        <p:spPr>
          <a:xfrm>
            <a:off x="8814716" y="2954867"/>
            <a:ext cx="2131230" cy="1837267"/>
          </a:xfrm>
          <a:prstGeom prst="triangle">
            <a:avLst/>
          </a:prstGeom>
          <a:gradFill flip="none" rotWithShape="1">
            <a:gsLst>
              <a:gs pos="0">
                <a:srgbClr val="00467F"/>
              </a:gs>
              <a:gs pos="100000">
                <a:srgbClr val="0B618E"/>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995564" y="2306334"/>
            <a:ext cx="1769533" cy="590931"/>
          </a:xfrm>
          <a:prstGeom prst="rect">
            <a:avLst/>
          </a:prstGeom>
          <a:noFill/>
        </p:spPr>
        <p:txBody>
          <a:bodyPr wrap="square" rtlCol="0">
            <a:spAutoFit/>
          </a:bodyPr>
          <a:lstStyle/>
          <a:p>
            <a:pPr algn="ctr">
              <a:lnSpc>
                <a:spcPct val="90000"/>
              </a:lnSpc>
            </a:pPr>
            <a:r>
              <a:rPr lang="en-US" b="1" dirty="0"/>
              <a:t>Cost</a:t>
            </a:r>
            <a:br>
              <a:rPr lang="en-US" b="1" dirty="0"/>
            </a:br>
            <a:r>
              <a:rPr lang="en-US" b="1" dirty="0"/>
              <a:t>Reflectivity</a:t>
            </a:r>
          </a:p>
        </p:txBody>
      </p:sp>
      <p:sp>
        <p:nvSpPr>
          <p:cNvPr id="15" name="TextBox 14"/>
          <p:cNvSpPr txBox="1"/>
          <p:nvPr/>
        </p:nvSpPr>
        <p:spPr>
          <a:xfrm>
            <a:off x="10439491" y="4836764"/>
            <a:ext cx="1549216" cy="590931"/>
          </a:xfrm>
          <a:prstGeom prst="rect">
            <a:avLst/>
          </a:prstGeom>
          <a:noFill/>
        </p:spPr>
        <p:txBody>
          <a:bodyPr wrap="square" rtlCol="0">
            <a:spAutoFit/>
          </a:bodyPr>
          <a:lstStyle/>
          <a:p>
            <a:pPr algn="ctr">
              <a:lnSpc>
                <a:spcPct val="90000"/>
              </a:lnSpc>
            </a:pPr>
            <a:r>
              <a:rPr lang="en-US" b="1" dirty="0"/>
              <a:t>Simplicity/</a:t>
            </a:r>
          </a:p>
          <a:p>
            <a:pPr algn="ctr">
              <a:lnSpc>
                <a:spcPct val="90000"/>
              </a:lnSpc>
            </a:pPr>
            <a:r>
              <a:rPr lang="en-US" b="1" dirty="0"/>
              <a:t>Acceptability</a:t>
            </a:r>
          </a:p>
        </p:txBody>
      </p:sp>
      <p:sp>
        <p:nvSpPr>
          <p:cNvPr id="16" name="TextBox 15"/>
          <p:cNvSpPr txBox="1"/>
          <p:nvPr/>
        </p:nvSpPr>
        <p:spPr>
          <a:xfrm>
            <a:off x="8116222" y="4836764"/>
            <a:ext cx="1005024" cy="590931"/>
          </a:xfrm>
          <a:prstGeom prst="rect">
            <a:avLst/>
          </a:prstGeom>
          <a:noFill/>
        </p:spPr>
        <p:txBody>
          <a:bodyPr wrap="square" rtlCol="0">
            <a:spAutoFit/>
          </a:bodyPr>
          <a:lstStyle/>
          <a:p>
            <a:pPr algn="ctr">
              <a:lnSpc>
                <a:spcPct val="90000"/>
              </a:lnSpc>
            </a:pPr>
            <a:r>
              <a:rPr lang="en-US" b="1" dirty="0"/>
              <a:t>Bill Impact</a:t>
            </a:r>
          </a:p>
        </p:txBody>
      </p:sp>
      <p:sp>
        <p:nvSpPr>
          <p:cNvPr id="24" name="TextBox 23"/>
          <p:cNvSpPr txBox="1"/>
          <p:nvPr/>
        </p:nvSpPr>
        <p:spPr>
          <a:xfrm>
            <a:off x="7434542" y="3253969"/>
            <a:ext cx="1793796" cy="923330"/>
          </a:xfrm>
          <a:custGeom>
            <a:avLst/>
            <a:gdLst>
              <a:gd name="connsiteX0" fmla="*/ 0 w 1793796"/>
              <a:gd name="connsiteY0" fmla="*/ 0 h 923330"/>
              <a:gd name="connsiteX1" fmla="*/ 1600200 w 1793796"/>
              <a:gd name="connsiteY1" fmla="*/ 0 h 923330"/>
              <a:gd name="connsiteX2" fmla="*/ 1600200 w 1793796"/>
              <a:gd name="connsiteY2" fmla="*/ 349379 h 923330"/>
              <a:gd name="connsiteX3" fmla="*/ 1793796 w 1793796"/>
              <a:gd name="connsiteY3" fmla="*/ 461666 h 923330"/>
              <a:gd name="connsiteX4" fmla="*/ 1600200 w 1793796"/>
              <a:gd name="connsiteY4" fmla="*/ 573951 h 923330"/>
              <a:gd name="connsiteX5" fmla="*/ 1600200 w 1793796"/>
              <a:gd name="connsiteY5" fmla="*/ 923330 h 923330"/>
              <a:gd name="connsiteX6" fmla="*/ 0 w 1793796"/>
              <a:gd name="connsiteY6" fmla="*/ 92333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796" h="923330">
                <a:moveTo>
                  <a:pt x="0" y="0"/>
                </a:moveTo>
                <a:lnTo>
                  <a:pt x="1600200" y="0"/>
                </a:lnTo>
                <a:lnTo>
                  <a:pt x="1600200" y="349379"/>
                </a:lnTo>
                <a:lnTo>
                  <a:pt x="1793796" y="461666"/>
                </a:lnTo>
                <a:lnTo>
                  <a:pt x="1600200" y="573951"/>
                </a:lnTo>
                <a:lnTo>
                  <a:pt x="1600200" y="923330"/>
                </a:lnTo>
                <a:lnTo>
                  <a:pt x="0" y="923330"/>
                </a:lnTo>
                <a:close/>
              </a:path>
            </a:pathLst>
          </a:custGeom>
          <a:solidFill>
            <a:schemeClr val="bg1"/>
          </a:solidFill>
          <a:ln>
            <a:noFill/>
          </a:ln>
          <a:effectLst>
            <a:outerShdw blurRad="63500" algn="ctr" rotWithShape="0">
              <a:prstClr val="black">
                <a:alpha val="40000"/>
              </a:prstClr>
            </a:outerShdw>
          </a:effectLst>
        </p:spPr>
        <p:txBody>
          <a:bodyPr wrap="square" rIns="274320" rtlCol="0">
            <a:noAutofit/>
          </a:bodyPr>
          <a:lstStyle/>
          <a:p>
            <a:pPr>
              <a:lnSpc>
                <a:spcPct val="90000"/>
              </a:lnSpc>
            </a:pPr>
            <a:r>
              <a:rPr lang="en-US" sz="1200" dirty="0"/>
              <a:t>What is the maximum acceptable change in customer bills during the transition to more cost-reflective tariffs?</a:t>
            </a:r>
          </a:p>
        </p:txBody>
      </p:sp>
      <p:sp>
        <p:nvSpPr>
          <p:cNvPr id="23" name="TextBox 22"/>
          <p:cNvSpPr txBox="1"/>
          <p:nvPr/>
        </p:nvSpPr>
        <p:spPr>
          <a:xfrm>
            <a:off x="10445902" y="3264732"/>
            <a:ext cx="1542805" cy="923330"/>
          </a:xfrm>
          <a:custGeom>
            <a:avLst/>
            <a:gdLst>
              <a:gd name="connsiteX0" fmla="*/ 222922 w 1542805"/>
              <a:gd name="connsiteY0" fmla="*/ 0 h 923330"/>
              <a:gd name="connsiteX1" fmla="*/ 1542805 w 1542805"/>
              <a:gd name="connsiteY1" fmla="*/ 0 h 923330"/>
              <a:gd name="connsiteX2" fmla="*/ 1542805 w 1542805"/>
              <a:gd name="connsiteY2" fmla="*/ 923330 h 923330"/>
              <a:gd name="connsiteX3" fmla="*/ 222922 w 1542805"/>
              <a:gd name="connsiteY3" fmla="*/ 923330 h 923330"/>
              <a:gd name="connsiteX4" fmla="*/ 222922 w 1542805"/>
              <a:gd name="connsiteY4" fmla="*/ 590961 h 923330"/>
              <a:gd name="connsiteX5" fmla="*/ 0 w 1542805"/>
              <a:gd name="connsiteY5" fmla="*/ 461666 h 923330"/>
              <a:gd name="connsiteX6" fmla="*/ 222922 w 1542805"/>
              <a:gd name="connsiteY6" fmla="*/ 332371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805" h="923330">
                <a:moveTo>
                  <a:pt x="222922" y="0"/>
                </a:moveTo>
                <a:lnTo>
                  <a:pt x="1542805" y="0"/>
                </a:lnTo>
                <a:lnTo>
                  <a:pt x="1542805" y="923330"/>
                </a:lnTo>
                <a:lnTo>
                  <a:pt x="222922" y="923330"/>
                </a:lnTo>
                <a:lnTo>
                  <a:pt x="222922" y="590961"/>
                </a:lnTo>
                <a:lnTo>
                  <a:pt x="0" y="461666"/>
                </a:lnTo>
                <a:lnTo>
                  <a:pt x="222922" y="332371"/>
                </a:lnTo>
                <a:close/>
              </a:path>
            </a:pathLst>
          </a:custGeom>
          <a:solidFill>
            <a:schemeClr val="bg1"/>
          </a:solidFill>
          <a:ln>
            <a:noFill/>
          </a:ln>
          <a:effectLst>
            <a:outerShdw blurRad="63500" algn="ctr" rotWithShape="0">
              <a:prstClr val="black">
                <a:alpha val="40000"/>
              </a:prstClr>
            </a:outerShdw>
          </a:effectLst>
        </p:spPr>
        <p:txBody>
          <a:bodyPr wrap="square" lIns="320040" rtlCol="0">
            <a:noAutofit/>
          </a:bodyPr>
          <a:lstStyle/>
          <a:p>
            <a:pPr>
              <a:lnSpc>
                <a:spcPct val="90000"/>
              </a:lnSpc>
            </a:pPr>
            <a:r>
              <a:rPr lang="en-US" sz="1200" dirty="0"/>
              <a:t>At what point is a cost-reflective tariff too complex for customers to understand?</a:t>
            </a:r>
          </a:p>
        </p:txBody>
      </p:sp>
      <p:sp>
        <p:nvSpPr>
          <p:cNvPr id="25" name="TextBox 24"/>
          <p:cNvSpPr txBox="1"/>
          <p:nvPr/>
        </p:nvSpPr>
        <p:spPr>
          <a:xfrm>
            <a:off x="8783361" y="5289630"/>
            <a:ext cx="2162585" cy="786767"/>
          </a:xfrm>
          <a:custGeom>
            <a:avLst/>
            <a:gdLst>
              <a:gd name="connsiteX0" fmla="*/ 1081359 w 2162585"/>
              <a:gd name="connsiteY0" fmla="*/ 0 h 786767"/>
              <a:gd name="connsiteX1" fmla="*/ 1194944 w 2162585"/>
              <a:gd name="connsiteY1" fmla="*/ 195836 h 786767"/>
              <a:gd name="connsiteX2" fmla="*/ 2162585 w 2162585"/>
              <a:gd name="connsiteY2" fmla="*/ 195836 h 786767"/>
              <a:gd name="connsiteX3" fmla="*/ 2162585 w 2162585"/>
              <a:gd name="connsiteY3" fmla="*/ 786767 h 786767"/>
              <a:gd name="connsiteX4" fmla="*/ 0 w 2162585"/>
              <a:gd name="connsiteY4" fmla="*/ 786767 h 786767"/>
              <a:gd name="connsiteX5" fmla="*/ 0 w 2162585"/>
              <a:gd name="connsiteY5" fmla="*/ 195836 h 786767"/>
              <a:gd name="connsiteX6" fmla="*/ 967774 w 2162585"/>
              <a:gd name="connsiteY6" fmla="*/ 195836 h 78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585" h="786767">
                <a:moveTo>
                  <a:pt x="1081359" y="0"/>
                </a:moveTo>
                <a:lnTo>
                  <a:pt x="1194944" y="195836"/>
                </a:lnTo>
                <a:lnTo>
                  <a:pt x="2162585" y="195836"/>
                </a:lnTo>
                <a:lnTo>
                  <a:pt x="2162585" y="786767"/>
                </a:lnTo>
                <a:lnTo>
                  <a:pt x="0" y="786767"/>
                </a:lnTo>
                <a:lnTo>
                  <a:pt x="0" y="195836"/>
                </a:lnTo>
                <a:lnTo>
                  <a:pt x="967774" y="195836"/>
                </a:lnTo>
                <a:close/>
              </a:path>
            </a:pathLst>
          </a:custGeom>
          <a:solidFill>
            <a:schemeClr val="bg1"/>
          </a:solidFill>
          <a:ln>
            <a:noFill/>
          </a:ln>
          <a:effectLst>
            <a:outerShdw blurRad="63500" algn="ctr" rotWithShape="0">
              <a:prstClr val="black">
                <a:alpha val="40000"/>
              </a:prstClr>
            </a:outerShdw>
          </a:effectLst>
        </p:spPr>
        <p:txBody>
          <a:bodyPr wrap="square" tIns="256032" rtlCol="0">
            <a:noAutofit/>
          </a:bodyPr>
          <a:lstStyle/>
          <a:p>
            <a:pPr>
              <a:lnSpc>
                <a:spcPct val="90000"/>
              </a:lnSpc>
            </a:pPr>
            <a:r>
              <a:rPr lang="en-US" sz="1200" dirty="0"/>
              <a:t>Do simple tariffs lead to significant over/underpayment by certain customer segments?</a:t>
            </a:r>
          </a:p>
        </p:txBody>
      </p:sp>
    </p:spTree>
    <p:extLst>
      <p:ext uri="{BB962C8B-B14F-4D97-AF65-F5344CB8AC3E}">
        <p14:creationId xmlns:p14="http://schemas.microsoft.com/office/powerpoint/2010/main" val="773817058"/>
      </p:ext>
    </p:extLst>
  </p:cSld>
  <p:clrMapOvr>
    <a:masterClrMapping/>
  </p:clrMapOvr>
</p:sld>
</file>

<file path=ppt/theme/theme1.xml><?xml version="1.0" encoding="utf-8"?>
<a:theme xmlns:a="http://schemas.openxmlformats.org/drawingml/2006/main" name="Brattle-2020">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0FF38412-DF69-4B64-9250-C99F18D56077}" vid="{602630CB-1EA8-4BA9-A66C-DA36E5B9FE4B}"/>
    </a:ext>
  </a:extLst>
</a:theme>
</file>

<file path=ppt/theme/theme2.xml><?xml version="1.0" encoding="utf-8"?>
<a:theme xmlns:a="http://schemas.openxmlformats.org/drawingml/2006/main" name="Office Theme">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93C98D4E2E804B84E48CA711310630" ma:contentTypeVersion="0" ma:contentTypeDescription="Create a new document." ma:contentTypeScope="" ma:versionID="e64a21e16b87720c6918a4158cfa330f">
  <xsd:schema xmlns:xsd="http://www.w3.org/2001/XMLSchema" xmlns:xs="http://www.w3.org/2001/XMLSchema" xmlns:p="http://schemas.microsoft.com/office/2006/metadata/properties" xmlns:ns1="http://schemas.microsoft.com/sharepoint/v3" targetNamespace="http://schemas.microsoft.com/office/2006/metadata/properties" ma:root="true" ma:fieldsID="9a454eb4a7ee6759fb95da77626273f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50EE98-6B6A-42BD-88DE-BF2621018507}">
  <ds:schemaRefs>
    <ds:schemaRef ds:uri="http://www.w3.org/XML/1998/namespace"/>
    <ds:schemaRef ds:uri="http://purl.org/dc/dcmitype/"/>
    <ds:schemaRef ds:uri="http://purl.org/dc/elements/1.1/"/>
    <ds:schemaRef ds:uri="http://schemas.microsoft.com/office/2006/documentManagement/types"/>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1B8C212-CDD1-4D8F-A8A7-176BF97AE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401C6-DB56-4EE2-896E-D15E8ABEA9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16165</TotalTime>
  <Words>3659</Words>
  <Application>Microsoft Office PowerPoint</Application>
  <PresentationFormat>Widescreen</PresentationFormat>
  <Paragraphs>387</Paragraphs>
  <Slides>33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Calibri Light</vt:lpstr>
      <vt:lpstr>Century Gothic</vt:lpstr>
      <vt:lpstr>等线</vt:lpstr>
      <vt:lpstr>Sylfaen</vt:lpstr>
      <vt:lpstr>Symbol</vt:lpstr>
      <vt:lpstr>Times New Roman</vt:lpstr>
      <vt:lpstr>Wingdings</vt:lpstr>
      <vt:lpstr>Wingdings 2</vt:lpstr>
      <vt:lpstr>Wingdings 3</vt:lpstr>
      <vt:lpstr>Brattle-2020</vt:lpstr>
      <vt:lpstr>Innovative Rate Designs: Maximizing the Value of AMI </vt:lpstr>
      <vt:lpstr>Objectives of Today’s Meeting</vt:lpstr>
      <vt:lpstr>Meeting Agenda</vt:lpstr>
      <vt:lpstr>1- Rate Design Principles and Tradeoffs</vt:lpstr>
      <vt:lpstr>The utility cost structure has three primary components</vt:lpstr>
      <vt:lpstr>There is misalignment between how utility costs are incurred and how they are recovered from customers</vt:lpstr>
      <vt:lpstr>This paradigm is not sustainable; rate design is ripe for change</vt:lpstr>
      <vt:lpstr>Primary Mission of Retail Pricing</vt:lpstr>
      <vt:lpstr>Rate Design Principles</vt:lpstr>
      <vt:lpstr>Customers have diverse preferences</vt:lpstr>
      <vt:lpstr>There are various alternatives to standard volumetric rates, most of which are enabled by AMI </vt:lpstr>
      <vt:lpstr>Trends in rate design </vt:lpstr>
      <vt:lpstr>2 – Alternative Rate Designs for Mass Market Customers</vt:lpstr>
      <vt:lpstr>1- Time-of-Use (TOU) Rate </vt:lpstr>
      <vt:lpstr>2- Critical Peak Pricing (CPP) Rate</vt:lpstr>
      <vt:lpstr>3- Peak Time Rebate (PTR) Rate</vt:lpstr>
      <vt:lpstr>4- Variable Peak Pricing (VPP)</vt:lpstr>
      <vt:lpstr>5- Real-Time Pricing (RTP)</vt:lpstr>
      <vt:lpstr>6- Fixed Bill with Incentives</vt:lpstr>
      <vt:lpstr>Different rate designs meet different objectives</vt:lpstr>
      <vt:lpstr>Residential TVRs have been deployed around North America and the rest of the world</vt:lpstr>
      <vt:lpstr>There is a trend toward large scale TOU rollouts</vt:lpstr>
      <vt:lpstr>While there are a handful of states offering default TVRs on a mandatory or default basis, TVRs are most commonly offered as opt-in rates at this time</vt:lpstr>
      <vt:lpstr>There is compelling evidence from ~400 treatments that customers respond to TVRs</vt:lpstr>
      <vt:lpstr>As the P/OP ratio increases, peak load impacts increase at a decreasing rate</vt:lpstr>
      <vt:lpstr>Low income customers respond to TVRs, in many cases as much as average customers</vt:lpstr>
      <vt:lpstr>Small C&amp;I customers were also shown to respond to TVRs but the evidence is more limited</vt:lpstr>
      <vt:lpstr>Key lessons learned during the past two decades of TVR deployment</vt:lpstr>
      <vt:lpstr>3 – Designing EPE’s TVR Pilot </vt:lpstr>
      <vt:lpstr>Pilot Objectives</vt:lpstr>
      <vt:lpstr>What are we expecting to learn from the pilot?</vt:lpstr>
      <vt:lpstr>High-level Design Elements for the Pilot</vt:lpstr>
      <vt:lpstr>Discussion Questions</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Hledik, Ryan</dc:creator>
  <cp:lastModifiedBy>Sergici, Sanem</cp:lastModifiedBy>
  <cp:revision>254</cp:revision>
  <dcterms:created xsi:type="dcterms:W3CDTF">2021-04-19T17:28:59Z</dcterms:created>
  <dcterms:modified xsi:type="dcterms:W3CDTF">2023-07-09T20:29:13Z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0x0101007593C98D4E2E804B84E48CA711310630</vt:lpwstr>
  </property>
</Properties>
</file>